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94" r:id="rId4"/>
    <p:sldId id="258" r:id="rId5"/>
    <p:sldId id="292" r:id="rId6"/>
    <p:sldId id="259" r:id="rId7"/>
    <p:sldId id="260" r:id="rId8"/>
    <p:sldId id="261" r:id="rId9"/>
    <p:sldId id="262" r:id="rId10"/>
    <p:sldId id="263" r:id="rId11"/>
    <p:sldId id="264" r:id="rId12"/>
    <p:sldId id="265" r:id="rId13"/>
    <p:sldId id="291" r:id="rId14"/>
    <p:sldId id="290" r:id="rId15"/>
    <p:sldId id="282" r:id="rId16"/>
    <p:sldId id="266" r:id="rId17"/>
    <p:sldId id="267" r:id="rId18"/>
    <p:sldId id="268" r:id="rId19"/>
    <p:sldId id="269" r:id="rId20"/>
    <p:sldId id="270" r:id="rId21"/>
    <p:sldId id="271" r:id="rId22"/>
    <p:sldId id="272" r:id="rId23"/>
    <p:sldId id="273" r:id="rId24"/>
    <p:sldId id="274" r:id="rId25"/>
    <p:sldId id="275" r:id="rId26"/>
    <p:sldId id="293" r:id="rId27"/>
    <p:sldId id="286" r:id="rId28"/>
    <p:sldId id="276" r:id="rId29"/>
    <p:sldId id="277" r:id="rId30"/>
    <p:sldId id="278" r:id="rId31"/>
    <p:sldId id="279" r:id="rId32"/>
    <p:sldId id="280" r:id="rId33"/>
    <p:sldId id="287" r:id="rId34"/>
    <p:sldId id="288" r:id="rId35"/>
    <p:sldId id="295" r:id="rId36"/>
    <p:sldId id="289" r:id="rId37"/>
    <p:sldId id="281" r:id="rId38"/>
  </p:sldIdLst>
  <p:sldSz cx="9144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152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9235C1-9331-40AB-8824-3B9518AF3672}"/>
              </a:ext>
            </a:extLst>
          </p:cNvPr>
          <p:cNvSpPr txBox="1">
            <a:spLocks noGrp="1"/>
          </p:cNvSpPr>
          <p:nvPr>
            <p:ph type="hdr" sz="quarter"/>
          </p:nvPr>
        </p:nvSpPr>
        <p:spPr>
          <a:xfrm>
            <a:off x="0" y="0"/>
            <a:ext cx="2971800" cy="45720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3C602694-49F4-4E28-B15C-751614CDC6A8}"/>
              </a:ext>
            </a:extLst>
          </p:cNvPr>
          <p:cNvSpPr txBox="1">
            <a:spLocks noGrp="1"/>
          </p:cNvSpPr>
          <p:nvPr>
            <p:ph type="dt" idx="1"/>
          </p:nvPr>
        </p:nvSpPr>
        <p:spPr>
          <a:xfrm>
            <a:off x="3884608" y="0"/>
            <a:ext cx="2971800" cy="457200"/>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CEFEB0DF-A0EF-447A-A0E5-05A6E1892063}" type="datetime1">
              <a:rPr lang="en-GB"/>
              <a:pPr lvl="0"/>
              <a:t>26/02/2025</a:t>
            </a:fld>
            <a:endParaRPr lang="en-GB"/>
          </a:p>
        </p:txBody>
      </p:sp>
      <p:sp>
        <p:nvSpPr>
          <p:cNvPr id="4" name="Slide Image Placeholder 3">
            <a:extLst>
              <a:ext uri="{FF2B5EF4-FFF2-40B4-BE49-F238E27FC236}">
                <a16:creationId xmlns:a16="http://schemas.microsoft.com/office/drawing/2014/main" id="{6F891D90-D3F3-427D-8046-913566B843E3}"/>
              </a:ext>
            </a:extLst>
          </p:cNvPr>
          <p:cNvSpPr>
            <a:spLocks noGrp="1" noRot="1" noChangeAspect="1"/>
          </p:cNvSpPr>
          <p:nvPr>
            <p:ph type="sldImg" idx="2"/>
          </p:nvPr>
        </p:nvSpPr>
        <p:spPr>
          <a:xfrm>
            <a:off x="1143000" y="685800"/>
            <a:ext cx="4572000" cy="3429000"/>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8AD9FF67-E680-4477-BF2F-FC6E1DCF6B2E}"/>
              </a:ext>
            </a:extLst>
          </p:cNvPr>
          <p:cNvSpPr txBox="1">
            <a:spLocks noGrp="1"/>
          </p:cNvSpPr>
          <p:nvPr>
            <p:ph type="body" sz="quarter" idx="3"/>
          </p:nvPr>
        </p:nvSpPr>
        <p:spPr>
          <a:xfrm>
            <a:off x="685800" y="4343400"/>
            <a:ext cx="5486400" cy="4114800"/>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50A38D75-FFAB-44FD-ADC1-EA6F96E8115A}"/>
              </a:ext>
            </a:extLst>
          </p:cNvPr>
          <p:cNvSpPr txBox="1">
            <a:spLocks noGrp="1"/>
          </p:cNvSpPr>
          <p:nvPr>
            <p:ph type="ftr" sz="quarter" idx="4"/>
          </p:nvPr>
        </p:nvSpPr>
        <p:spPr>
          <a:xfrm>
            <a:off x="0"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59BD815C-3DD3-484C-B755-B28FBEDB0416}"/>
              </a:ext>
            </a:extLst>
          </p:cNvPr>
          <p:cNvSpPr txBox="1">
            <a:spLocks noGrp="1"/>
          </p:cNvSpPr>
          <p:nvPr>
            <p:ph type="sldNum" sz="quarter" idx="5"/>
          </p:nvPr>
        </p:nvSpPr>
        <p:spPr>
          <a:xfrm>
            <a:off x="3884608" y="8685208"/>
            <a:ext cx="2971800" cy="457200"/>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B58D3539-1368-4AA1-9D1A-C8E3C77AEB97}" type="slidenum">
              <a:t>‹#›</a:t>
            </a:fld>
            <a:endParaRPr lang="en-GB"/>
          </a:p>
        </p:txBody>
      </p:sp>
    </p:spTree>
    <p:extLst>
      <p:ext uri="{BB962C8B-B14F-4D97-AF65-F5344CB8AC3E}">
        <p14:creationId xmlns:p14="http://schemas.microsoft.com/office/powerpoint/2010/main" val="296027335"/>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69FEF0-65D8-4489-99F7-048A3BEAA36D}"/>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43378E5A-02E3-4743-96BF-97D0CF728909}"/>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2A534D8A-753F-4C7A-B6D6-6CFFAC218612}"/>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0329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B3AA4F3-696A-4F01-9201-91F55FD9395E}" type="slidenum">
              <a:t>2</a:t>
            </a:fld>
            <a:endParaRPr lang="en-GB" sz="1200" b="0" i="0" u="none" strike="noStrike" kern="1200" cap="none" spc="0" baseline="0">
              <a:solidFill>
                <a:srgbClr val="000000"/>
              </a:solidFill>
              <a:uFillTx/>
              <a:latin typeface="Arial" pitchFamily="34"/>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11DB57-74A3-4D49-8343-61892DD61F3E}"/>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A06306C2-AD88-4C0C-A21F-DEFF1D6D8950}"/>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A5A16DA0-E653-4B21-8B41-C377ABF9DB47}"/>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0329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F64C9FB-DA1F-4C0C-BB76-62A411C0E160}" type="slidenum">
              <a:t>29</a:t>
            </a:fld>
            <a:endParaRPr lang="en-GB" sz="1200" b="0" i="0" u="none" strike="noStrike" kern="1200" cap="none" spc="0" baseline="0">
              <a:solidFill>
                <a:srgbClr val="000000"/>
              </a:solidFill>
              <a:uFillTx/>
              <a:latin typeface="Arial" pitchFamily="34"/>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0A8741-9E56-41FA-ACD7-C2D2F517A575}"/>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E8569E27-A80E-4EA0-B965-B64323627287}"/>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E534CEFD-A075-4033-BFBF-348264E95EF0}"/>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0329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ACC32A5-74E5-4CDD-8534-937FA13B0ACF}" type="slidenum">
              <a:t>30</a:t>
            </a:fld>
            <a:endParaRPr lang="en-GB" sz="1200" b="0" i="0" u="none" strike="noStrike" kern="1200" cap="none" spc="0" baseline="0">
              <a:solidFill>
                <a:srgbClr val="000000"/>
              </a:solidFill>
              <a:uFillTx/>
              <a:latin typeface="Arial" pitchFamily="3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2A8915-9FAC-4070-8F50-CCE94F02BB75}"/>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ECEDC7DB-8B1A-4495-8CBD-FEDCBDEFABBA}"/>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9539AED8-9D28-4BAD-9442-7C5B5D5C164B}"/>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0329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F0B6DC7-0596-4297-B87F-C3F68DB23E13}" type="slidenum">
              <a:t>31</a:t>
            </a:fld>
            <a:endParaRPr lang="en-GB" sz="1200" b="0" i="0" u="none" strike="noStrike" kern="1200" cap="none" spc="0" baseline="0">
              <a:solidFill>
                <a:srgbClr val="000000"/>
              </a:solidFill>
              <a:uFillTx/>
              <a:latin typeface="Arial" pitchFamily="34"/>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54E456-042A-4328-A687-8ACE59594190}"/>
              </a:ext>
            </a:extLst>
          </p:cNvPr>
          <p:cNvSpPr>
            <a:spLocks noGrp="1" noRot="1" noChangeAspect="1"/>
          </p:cNvSpPr>
          <p:nvPr>
            <p:ph type="sldImg"/>
          </p:nvPr>
        </p:nvSpPr>
        <p:spPr>
          <a:xfrm>
            <a:off x="854077" y="744541"/>
            <a:ext cx="4964113" cy="3722686"/>
          </a:xfrm>
          <a:ln w="12701">
            <a:solidFill>
              <a:srgbClr val="000000"/>
            </a:solidFill>
            <a:prstDash val="solid"/>
            <a:miter/>
          </a:ln>
        </p:spPr>
      </p:sp>
      <p:sp>
        <p:nvSpPr>
          <p:cNvPr id="3" name="Notes Placeholder 2">
            <a:extLst>
              <a:ext uri="{FF2B5EF4-FFF2-40B4-BE49-F238E27FC236}">
                <a16:creationId xmlns:a16="http://schemas.microsoft.com/office/drawing/2014/main" id="{6C915124-C8BE-4790-9A98-AAC7E7E65DD0}"/>
              </a:ext>
            </a:extLst>
          </p:cNvPr>
          <p:cNvSpPr txBox="1">
            <a:spLocks noGrp="1"/>
          </p:cNvSpPr>
          <p:nvPr>
            <p:ph type="body" sz="quarter" idx="1"/>
          </p:nvPr>
        </p:nvSpPr>
        <p:spPr>
          <a:xfrm>
            <a:off x="666753" y="4711702"/>
            <a:ext cx="5335588" cy="4470401"/>
          </a:xfrm>
        </p:spPr>
        <p:txBody>
          <a:bodyPr lIns="90333" tIns="45171" rIns="90333" bIns="45171"/>
          <a:lstStyle/>
          <a:p>
            <a:endParaRPr lang="en-GB"/>
          </a:p>
        </p:txBody>
      </p:sp>
      <p:sp>
        <p:nvSpPr>
          <p:cNvPr id="4" name="Slide Number Placeholder 3">
            <a:extLst>
              <a:ext uri="{FF2B5EF4-FFF2-40B4-BE49-F238E27FC236}">
                <a16:creationId xmlns:a16="http://schemas.microsoft.com/office/drawing/2014/main" id="{9B58888C-0D23-49B8-AEED-2025DAEFE8B9}"/>
              </a:ext>
            </a:extLst>
          </p:cNvPr>
          <p:cNvSpPr txBox="1"/>
          <p:nvPr/>
        </p:nvSpPr>
        <p:spPr>
          <a:xfrm>
            <a:off x="3778245" y="9429750"/>
            <a:ext cx="2889247" cy="495303"/>
          </a:xfrm>
          <a:prstGeom prst="rect">
            <a:avLst/>
          </a:prstGeom>
          <a:noFill/>
          <a:ln cap="flat">
            <a:noFill/>
          </a:ln>
        </p:spPr>
        <p:txBody>
          <a:bodyPr vert="horz" wrap="square" lIns="90333" tIns="45171" rIns="90333" bIns="45171" anchor="b" anchorCtr="0" compatLnSpc="1">
            <a:noAutofit/>
          </a:bodyPr>
          <a:lstStyle/>
          <a:p>
            <a:pPr marL="0" marR="0" lvl="0" indent="0" algn="r" defTabSz="90329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51775C3-FAD0-4044-85EB-DB469E5C4882}" type="slidenum">
              <a:t>32</a:t>
            </a:fld>
            <a:endParaRPr lang="en-GB" sz="1200" b="0" i="0" u="none" strike="noStrike" kern="1200" cap="none" spc="0" baseline="0">
              <a:solidFill>
                <a:srgbClr val="000000"/>
              </a:solidFill>
              <a:uFillTx/>
              <a:latin typeface="Arial" pitchFamily="34"/>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DA55E-C745-40D0-9DBC-03EE678A8F3B}"/>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02F0743C-6749-4D7A-A09E-CA380FBEAC29}"/>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67C1653B-7345-4272-AF56-BEEA3B22C42A}"/>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0329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717FCBA-A6CB-4C56-9140-724FFDDB9733}" type="slidenum">
              <a:t>8</a:t>
            </a:fld>
            <a:endParaRPr lang="en-GB" sz="1200" b="0" i="0" u="none" strike="noStrike" kern="1200" cap="none" spc="0" baseline="0">
              <a:solidFill>
                <a:srgbClr val="000000"/>
              </a:solidFill>
              <a:uFillTx/>
              <a:latin typeface="Arial" pitchFamily="34"/>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D156D733-4940-4A13-95DC-B68367163B8E}"/>
              </a:ext>
            </a:extLst>
          </p:cNvPr>
          <p:cNvSpPr txBox="1"/>
          <p:nvPr/>
        </p:nvSpPr>
        <p:spPr>
          <a:xfrm>
            <a:off x="0" y="-6985001"/>
            <a:ext cx="1591" cy="15471776"/>
          </a:xfrm>
          <a:prstGeom prst="rect">
            <a:avLst/>
          </a:prstGeom>
          <a:solidFill>
            <a:srgbClr val="FFFFFF"/>
          </a:solidFill>
          <a:ln w="9528" cap="flat">
            <a:solidFill>
              <a:srgbClr val="0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Arial" pitchFamily="34"/>
            </a:endParaRPr>
          </a:p>
        </p:txBody>
      </p:sp>
      <p:sp>
        <p:nvSpPr>
          <p:cNvPr id="3" name="Rectangle 3">
            <a:extLst>
              <a:ext uri="{FF2B5EF4-FFF2-40B4-BE49-F238E27FC236}">
                <a16:creationId xmlns:a16="http://schemas.microsoft.com/office/drawing/2014/main" id="{2E080D5D-08D2-4D86-911F-3C88362877C1}"/>
              </a:ext>
            </a:extLst>
          </p:cNvPr>
          <p:cNvSpPr txBox="1">
            <a:spLocks noGrp="1"/>
          </p:cNvSpPr>
          <p:nvPr>
            <p:ph type="body" sz="quarter" idx="1"/>
          </p:nvPr>
        </p:nvSpPr>
        <p:spPr>
          <a:xfrm>
            <a:off x="673098" y="4687891"/>
            <a:ext cx="5386392" cy="4441826"/>
          </a:xfrm>
        </p:spPr>
        <p:txBody>
          <a:bodyPr wrap="none" anchor="ct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FC77ED7-9E2B-4574-BABD-CC16739C551C}"/>
              </a:ext>
            </a:extLst>
          </p:cNvPr>
          <p:cNvSpPr txBox="1"/>
          <p:nvPr/>
        </p:nvSpPr>
        <p:spPr>
          <a:xfrm>
            <a:off x="2105021" y="749295"/>
            <a:ext cx="2525709" cy="3702048"/>
          </a:xfrm>
          <a:prstGeom prst="rect">
            <a:avLst/>
          </a:prstGeom>
          <a:solidFill>
            <a:srgbClr val="FFFFFF"/>
          </a:solidFill>
          <a:ln w="9363" cap="flat">
            <a:solidFill>
              <a:srgbClr val="000000"/>
            </a:solidFill>
            <a:prstDash val="solid"/>
            <a:miter/>
          </a:ln>
        </p:spPr>
        <p:txBody>
          <a:bodyPr vert="horz" wrap="non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FFFFFF"/>
              </a:solidFill>
              <a:uFillTx/>
              <a:latin typeface="Arial" pitchFamily="34"/>
            </a:endParaRPr>
          </a:p>
        </p:txBody>
      </p:sp>
      <p:sp>
        <p:nvSpPr>
          <p:cNvPr id="3" name="Text Box 2">
            <a:extLst>
              <a:ext uri="{FF2B5EF4-FFF2-40B4-BE49-F238E27FC236}">
                <a16:creationId xmlns:a16="http://schemas.microsoft.com/office/drawing/2014/main" id="{940DED21-E1AF-41FF-AB63-C4B27F97F41C}"/>
              </a:ext>
            </a:extLst>
          </p:cNvPr>
          <p:cNvSpPr txBox="1">
            <a:spLocks noGrp="1"/>
          </p:cNvSpPr>
          <p:nvPr>
            <p:ph type="body" sz="quarter" idx="1"/>
          </p:nvPr>
        </p:nvSpPr>
        <p:spPr>
          <a:xfrm>
            <a:off x="673098" y="4687891"/>
            <a:ext cx="5387973" cy="4441826"/>
          </a:xfrm>
        </p:spPr>
        <p:txBody>
          <a:bodyPr/>
          <a:lstStyle/>
          <a:p>
            <a:pPr lvl="0">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t>Parents will be asked to fill out a questionnaire about their childs interests  to help us with a starting point.  We value contributions from parents about what their child achieves at home.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F7467-1DB6-4B47-A386-D7F87C48FBB2}"/>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DA8A0287-78A0-436C-9F7F-F47A1E44A579}"/>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7019D81A-F672-42B1-9B53-7897F424A42F}"/>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0329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36DC020-DBAB-4983-955B-20274EED77A2}" type="slidenum">
              <a:t>12</a:t>
            </a:fld>
            <a:endParaRPr lang="en-GB" sz="1200" b="0" i="0" u="none" strike="noStrike" kern="1200" cap="none" spc="0" baseline="0">
              <a:solidFill>
                <a:srgbClr val="000000"/>
              </a:solidFill>
              <a:uFillTx/>
              <a:latin typeface="Arial" pitchFamily="34"/>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BAC7AF-ACE7-445E-90EE-E6D3B21616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F9BACE-4B17-4D54-B20D-C40C66226B8E}"/>
              </a:ext>
            </a:extLst>
          </p:cNvPr>
          <p:cNvSpPr txBox="1">
            <a:spLocks noGrp="1"/>
          </p:cNvSpPr>
          <p:nvPr>
            <p:ph type="body" sz="quarter" idx="1"/>
          </p:nvPr>
        </p:nvSpPr>
        <p:spPr/>
        <p:txBody>
          <a:bodyPr/>
          <a:lstStyle/>
          <a:p>
            <a:pPr lvl="0"/>
            <a:r>
              <a:rPr lang="en-GB"/>
              <a:t>Use of phonics </a:t>
            </a:r>
          </a:p>
        </p:txBody>
      </p:sp>
      <p:sp>
        <p:nvSpPr>
          <p:cNvPr id="4" name="Slide Number Placeholder 3">
            <a:extLst>
              <a:ext uri="{FF2B5EF4-FFF2-40B4-BE49-F238E27FC236}">
                <a16:creationId xmlns:a16="http://schemas.microsoft.com/office/drawing/2014/main" id="{01150F82-0EB1-4E3A-8228-50F0D4FA2ADE}"/>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FD64ACC-C63F-4030-9AD1-166AD1B30950}" type="slidenum">
              <a:t>19</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B0E729-6EAB-4974-8E46-41AEF873DA37}"/>
              </a:ext>
            </a:extLst>
          </p:cNvPr>
          <p:cNvSpPr>
            <a:spLocks noGrp="1" noRot="1" noChangeAspect="1"/>
          </p:cNvSpPr>
          <p:nvPr>
            <p:ph type="sldImg"/>
          </p:nvPr>
        </p:nvSpPr>
        <p:spPr>
          <a:xfrm>
            <a:off x="854077" y="744541"/>
            <a:ext cx="4964113" cy="3722686"/>
          </a:xfrm>
          <a:ln w="12701">
            <a:solidFill>
              <a:srgbClr val="000000"/>
            </a:solidFill>
            <a:prstDash val="solid"/>
            <a:miter/>
          </a:ln>
        </p:spPr>
      </p:sp>
      <p:sp>
        <p:nvSpPr>
          <p:cNvPr id="3" name="Notes Placeholder 2">
            <a:extLst>
              <a:ext uri="{FF2B5EF4-FFF2-40B4-BE49-F238E27FC236}">
                <a16:creationId xmlns:a16="http://schemas.microsoft.com/office/drawing/2014/main" id="{5426DFF5-24B4-46CD-8808-464F08F14BC8}"/>
              </a:ext>
            </a:extLst>
          </p:cNvPr>
          <p:cNvSpPr txBox="1">
            <a:spLocks noGrp="1"/>
          </p:cNvSpPr>
          <p:nvPr>
            <p:ph type="body" sz="quarter" idx="1"/>
          </p:nvPr>
        </p:nvSpPr>
        <p:spPr>
          <a:xfrm>
            <a:off x="666753" y="4711702"/>
            <a:ext cx="5335588" cy="4470401"/>
          </a:xfrm>
        </p:spPr>
        <p:txBody>
          <a:bodyPr lIns="90333" tIns="45171" rIns="90333" bIns="45171"/>
          <a:lstStyle/>
          <a:p>
            <a:endParaRPr lang="en-GB"/>
          </a:p>
        </p:txBody>
      </p:sp>
      <p:sp>
        <p:nvSpPr>
          <p:cNvPr id="4" name="Slide Number Placeholder 3">
            <a:extLst>
              <a:ext uri="{FF2B5EF4-FFF2-40B4-BE49-F238E27FC236}">
                <a16:creationId xmlns:a16="http://schemas.microsoft.com/office/drawing/2014/main" id="{DD59543A-27F7-4C1C-AECA-048D55DFA182}"/>
              </a:ext>
            </a:extLst>
          </p:cNvPr>
          <p:cNvSpPr txBox="1"/>
          <p:nvPr/>
        </p:nvSpPr>
        <p:spPr>
          <a:xfrm>
            <a:off x="3778245" y="9429750"/>
            <a:ext cx="2889247" cy="495303"/>
          </a:xfrm>
          <a:prstGeom prst="rect">
            <a:avLst/>
          </a:prstGeom>
          <a:noFill/>
          <a:ln cap="flat">
            <a:noFill/>
          </a:ln>
        </p:spPr>
        <p:txBody>
          <a:bodyPr vert="horz" wrap="square" lIns="90333" tIns="45171" rIns="90333" bIns="45171" anchor="b" anchorCtr="0" compatLnSpc="1">
            <a:noAutofit/>
          </a:bodyPr>
          <a:lstStyle/>
          <a:p>
            <a:pPr marL="0" marR="0" lvl="0" indent="0" algn="r" defTabSz="90329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AF52EFE0-EE96-471E-9065-8A2FCD3AE81D}" type="slidenum">
              <a:t>23</a:t>
            </a:fld>
            <a:endParaRPr lang="en-GB" sz="1200" b="0" i="0" u="none" strike="noStrike" kern="1200" cap="none" spc="0" baseline="0">
              <a:solidFill>
                <a:srgbClr val="000000"/>
              </a:solidFill>
              <a:uFillTx/>
              <a:latin typeface="Arial" pitchFamily="34"/>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6036D-BDEE-4FDC-90C5-C0C584C2F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87FDD-F5C7-42CE-8D53-8824961A3B34}"/>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C42EDDF6-BADF-49B0-9F8A-0E1EE7E87BEC}"/>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8F2C0CC-0E3F-478A-A01B-C0132A2E6BE7}" type="slidenum">
              <a:t>24</a:t>
            </a:fld>
            <a:endParaRPr lang="en-GB" sz="1200" b="0" i="0" u="none" strike="noStrike" kern="1200" cap="none" spc="0" baseline="0">
              <a:solidFill>
                <a:srgbClr val="000000"/>
              </a:solidFill>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0EAE19-37E6-49F1-AE43-A67D12C2434E}"/>
              </a:ext>
            </a:extLst>
          </p:cNvPr>
          <p:cNvSpPr>
            <a:spLocks noGrp="1" noRot="1" noChangeAspect="1"/>
          </p:cNvSpPr>
          <p:nvPr>
            <p:ph type="sldImg"/>
          </p:nvPr>
        </p:nvSpPr>
        <p:spPr>
          <a:ln w="12701">
            <a:solidFill>
              <a:srgbClr val="000000"/>
            </a:solidFill>
            <a:prstDash val="solid"/>
            <a:miter/>
          </a:ln>
        </p:spPr>
      </p:sp>
      <p:sp>
        <p:nvSpPr>
          <p:cNvPr id="3" name="Notes Placeholder 2">
            <a:extLst>
              <a:ext uri="{FF2B5EF4-FFF2-40B4-BE49-F238E27FC236}">
                <a16:creationId xmlns:a16="http://schemas.microsoft.com/office/drawing/2014/main" id="{9F390E60-8283-4D83-BC8D-DAD7976E3ABB}"/>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972E9299-6B7C-45EC-8078-29D16CE23C9B}"/>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0329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ED82753-882A-4B47-830E-9A25A57EE94E}" type="slidenum">
              <a:t>28</a:t>
            </a:fld>
            <a:endParaRPr lang="en-GB" sz="1200" b="0" i="0" u="none" strike="noStrike" kern="1200" cap="none" spc="0" baseline="0">
              <a:solidFill>
                <a:srgbClr val="000000"/>
              </a:solidFill>
              <a:uFillTx/>
              <a:latin typeface="Arial" pitchFamily="3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2">
            <a:extLst>
              <a:ext uri="{FF2B5EF4-FFF2-40B4-BE49-F238E27FC236}">
                <a16:creationId xmlns:a16="http://schemas.microsoft.com/office/drawing/2014/main" id="{D43AA317-BF32-44F2-89FA-496B1FB5920B}"/>
              </a:ext>
            </a:extLst>
          </p:cNvPr>
          <p:cNvSpPr/>
          <p:nvPr/>
        </p:nvSpPr>
        <p:spPr>
          <a:xfrm flipV="1">
            <a:off x="5410184" y="3810003"/>
            <a:ext cx="3733815" cy="91083"/>
          </a:xfrm>
          <a:prstGeom prst="rect">
            <a:avLst/>
          </a:prstGeom>
          <a:solidFill>
            <a:srgbClr val="DA1F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3" name="Rectangle 23">
            <a:extLst>
              <a:ext uri="{FF2B5EF4-FFF2-40B4-BE49-F238E27FC236}">
                <a16:creationId xmlns:a16="http://schemas.microsoft.com/office/drawing/2014/main" id="{0FA3C828-DA13-4AD8-89E8-837E91AAA7A8}"/>
              </a:ext>
            </a:extLst>
          </p:cNvPr>
          <p:cNvSpPr/>
          <p:nvPr/>
        </p:nvSpPr>
        <p:spPr>
          <a:xfrm flipV="1">
            <a:off x="5410203" y="3897008"/>
            <a:ext cx="3733796" cy="192024"/>
          </a:xfrm>
          <a:prstGeom prst="rect">
            <a:avLst/>
          </a:prstGeom>
          <a:solidFill>
            <a:srgbClr val="DA1F28">
              <a:alpha val="5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4" name="Rectangle 24">
            <a:extLst>
              <a:ext uri="{FF2B5EF4-FFF2-40B4-BE49-F238E27FC236}">
                <a16:creationId xmlns:a16="http://schemas.microsoft.com/office/drawing/2014/main" id="{782A9748-F4FD-4752-BC57-7DFC516E27DA}"/>
              </a:ext>
            </a:extLst>
          </p:cNvPr>
          <p:cNvSpPr/>
          <p:nvPr/>
        </p:nvSpPr>
        <p:spPr>
          <a:xfrm flipV="1">
            <a:off x="5410203" y="4115165"/>
            <a:ext cx="3733796" cy="9144"/>
          </a:xfrm>
          <a:prstGeom prst="rect">
            <a:avLst/>
          </a:prstGeom>
          <a:solidFill>
            <a:srgbClr val="DA1F28">
              <a:alpha val="6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5" name="Rectangle 25">
            <a:extLst>
              <a:ext uri="{FF2B5EF4-FFF2-40B4-BE49-F238E27FC236}">
                <a16:creationId xmlns:a16="http://schemas.microsoft.com/office/drawing/2014/main" id="{8C786B63-A6EF-4575-8243-96BC703ED6F4}"/>
              </a:ext>
            </a:extLst>
          </p:cNvPr>
          <p:cNvSpPr/>
          <p:nvPr/>
        </p:nvSpPr>
        <p:spPr>
          <a:xfrm flipV="1">
            <a:off x="5410203" y="4164406"/>
            <a:ext cx="1965960" cy="18288"/>
          </a:xfrm>
          <a:prstGeom prst="rect">
            <a:avLst/>
          </a:prstGeom>
          <a:solidFill>
            <a:srgbClr val="DA1F28">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6" name="Rectangle 26">
            <a:extLst>
              <a:ext uri="{FF2B5EF4-FFF2-40B4-BE49-F238E27FC236}">
                <a16:creationId xmlns:a16="http://schemas.microsoft.com/office/drawing/2014/main" id="{6C12CC9A-373D-4F91-AD8A-172318A8A663}"/>
              </a:ext>
            </a:extLst>
          </p:cNvPr>
          <p:cNvSpPr/>
          <p:nvPr/>
        </p:nvSpPr>
        <p:spPr>
          <a:xfrm flipV="1">
            <a:off x="5410203" y="4199574"/>
            <a:ext cx="1965960" cy="9144"/>
          </a:xfrm>
          <a:prstGeom prst="rect">
            <a:avLst/>
          </a:prstGeom>
          <a:solidFill>
            <a:srgbClr val="DA1F28">
              <a:alpha val="65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7" name="Rounded Rectangle 29">
            <a:extLst>
              <a:ext uri="{FF2B5EF4-FFF2-40B4-BE49-F238E27FC236}">
                <a16:creationId xmlns:a16="http://schemas.microsoft.com/office/drawing/2014/main" id="{64B71FE7-646C-4DCF-86FC-EA84996F1950}"/>
              </a:ext>
            </a:extLst>
          </p:cNvPr>
          <p:cNvSpPr/>
          <p:nvPr/>
        </p:nvSpPr>
        <p:spPr>
          <a:xfrm>
            <a:off x="5410203" y="3962396"/>
            <a:ext cx="3063239" cy="2743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DA2B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8" name="Rounded Rectangle 30">
            <a:extLst>
              <a:ext uri="{FF2B5EF4-FFF2-40B4-BE49-F238E27FC236}">
                <a16:creationId xmlns:a16="http://schemas.microsoft.com/office/drawing/2014/main" id="{AAA11C3E-BFB6-4A86-9ADC-9BF1F7E8C7BE}"/>
              </a:ext>
            </a:extLst>
          </p:cNvPr>
          <p:cNvSpPr/>
          <p:nvPr/>
        </p:nvSpPr>
        <p:spPr>
          <a:xfrm>
            <a:off x="7376510" y="4060987"/>
            <a:ext cx="1600200" cy="3657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DA2B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9" name="Rectangle 6">
            <a:extLst>
              <a:ext uri="{FF2B5EF4-FFF2-40B4-BE49-F238E27FC236}">
                <a16:creationId xmlns:a16="http://schemas.microsoft.com/office/drawing/2014/main" id="{AA44B505-E2EC-45D3-A58F-A8F0E2DFFA90}"/>
              </a:ext>
            </a:extLst>
          </p:cNvPr>
          <p:cNvSpPr/>
          <p:nvPr/>
        </p:nvSpPr>
        <p:spPr>
          <a:xfrm>
            <a:off x="0" y="3649663"/>
            <a:ext cx="9144000" cy="244172"/>
          </a:xfrm>
          <a:prstGeom prst="rect">
            <a:avLst/>
          </a:prstGeom>
          <a:solidFill>
            <a:srgbClr val="DA1F28">
              <a:alpha val="5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0" name="Rectangle 9">
            <a:extLst>
              <a:ext uri="{FF2B5EF4-FFF2-40B4-BE49-F238E27FC236}">
                <a16:creationId xmlns:a16="http://schemas.microsoft.com/office/drawing/2014/main" id="{3AC64715-8FBA-4521-A398-4A6173F847B5}"/>
              </a:ext>
            </a:extLst>
          </p:cNvPr>
          <p:cNvSpPr/>
          <p:nvPr/>
        </p:nvSpPr>
        <p:spPr>
          <a:xfrm>
            <a:off x="0" y="3675531"/>
            <a:ext cx="9144000" cy="140680"/>
          </a:xfrm>
          <a:prstGeom prst="rect">
            <a:avLst/>
          </a:prstGeom>
          <a:solidFill>
            <a:srgbClr val="DA1F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1" name="Rectangle 10">
            <a:extLst>
              <a:ext uri="{FF2B5EF4-FFF2-40B4-BE49-F238E27FC236}">
                <a16:creationId xmlns:a16="http://schemas.microsoft.com/office/drawing/2014/main" id="{068C12A2-7FDE-4B26-83AD-4D06497EAD1C}"/>
              </a:ext>
            </a:extLst>
          </p:cNvPr>
          <p:cNvSpPr/>
          <p:nvPr/>
        </p:nvSpPr>
        <p:spPr>
          <a:xfrm flipV="1">
            <a:off x="6414049" y="3643088"/>
            <a:ext cx="2729950" cy="248433"/>
          </a:xfrm>
          <a:prstGeom prst="rect">
            <a:avLst/>
          </a:prstGeom>
          <a:solidFill>
            <a:srgbClr val="DA1F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2" name="Rectangle 18">
            <a:extLst>
              <a:ext uri="{FF2B5EF4-FFF2-40B4-BE49-F238E27FC236}">
                <a16:creationId xmlns:a16="http://schemas.microsoft.com/office/drawing/2014/main" id="{94C5723D-0A47-405A-8613-8B9351E5FE94}"/>
              </a:ext>
            </a:extLst>
          </p:cNvPr>
          <p:cNvSpPr/>
          <p:nvPr/>
        </p:nvSpPr>
        <p:spPr>
          <a:xfrm>
            <a:off x="0" y="0"/>
            <a:ext cx="9144000" cy="3701701"/>
          </a:xfrm>
          <a:prstGeom prst="rect">
            <a:avLst/>
          </a:prstGeom>
          <a:solidFill>
            <a:srgbClr val="464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3" name="Title 7">
            <a:extLst>
              <a:ext uri="{FF2B5EF4-FFF2-40B4-BE49-F238E27FC236}">
                <a16:creationId xmlns:a16="http://schemas.microsoft.com/office/drawing/2014/main" id="{082E272F-F190-4F66-B572-42E075F79AFA}"/>
              </a:ext>
            </a:extLst>
          </p:cNvPr>
          <p:cNvSpPr txBox="1">
            <a:spLocks noGrp="1"/>
          </p:cNvSpPr>
          <p:nvPr>
            <p:ph type="ctrTitle"/>
          </p:nvPr>
        </p:nvSpPr>
        <p:spPr>
          <a:xfrm>
            <a:off x="457200" y="2401891"/>
            <a:ext cx="8458200" cy="1470026"/>
          </a:xfrm>
        </p:spPr>
        <p:txBody>
          <a:bodyPr anchor="b"/>
          <a:lstStyle>
            <a:lvl1pPr>
              <a:defRPr sz="4400">
                <a:solidFill>
                  <a:srgbClr val="FFFFFF"/>
                </a:solidFill>
              </a:defRPr>
            </a:lvl1pPr>
          </a:lstStyle>
          <a:p>
            <a:pPr lvl="0"/>
            <a:r>
              <a:rPr lang="en-US"/>
              <a:t>Click to edit Master title style</a:t>
            </a:r>
          </a:p>
        </p:txBody>
      </p:sp>
      <p:sp>
        <p:nvSpPr>
          <p:cNvPr id="14" name="Subtitle 8">
            <a:extLst>
              <a:ext uri="{FF2B5EF4-FFF2-40B4-BE49-F238E27FC236}">
                <a16:creationId xmlns:a16="http://schemas.microsoft.com/office/drawing/2014/main" id="{CEA1F696-C08F-483E-953B-2637DAF3FC44}"/>
              </a:ext>
            </a:extLst>
          </p:cNvPr>
          <p:cNvSpPr txBox="1">
            <a:spLocks noGrp="1"/>
          </p:cNvSpPr>
          <p:nvPr>
            <p:ph type="subTitle" idx="1"/>
          </p:nvPr>
        </p:nvSpPr>
        <p:spPr>
          <a:xfrm>
            <a:off x="457200" y="3899934"/>
            <a:ext cx="4953003" cy="1752603"/>
          </a:xfrm>
        </p:spPr>
        <p:txBody>
          <a:bodyPr/>
          <a:lstStyle>
            <a:lvl1pPr marL="64008" indent="0">
              <a:buNone/>
              <a:defRPr sz="2400">
                <a:solidFill>
                  <a:srgbClr val="464646"/>
                </a:solidFill>
              </a:defRPr>
            </a:lvl1pPr>
          </a:lstStyle>
          <a:p>
            <a:pPr lvl="0"/>
            <a:r>
              <a:rPr lang="en-US"/>
              <a:t>Click to edit Master subtitle style</a:t>
            </a:r>
          </a:p>
        </p:txBody>
      </p:sp>
      <p:sp>
        <p:nvSpPr>
          <p:cNvPr id="15" name="Date Placeholder 27">
            <a:extLst>
              <a:ext uri="{FF2B5EF4-FFF2-40B4-BE49-F238E27FC236}">
                <a16:creationId xmlns:a16="http://schemas.microsoft.com/office/drawing/2014/main" id="{FEF8E674-45B8-448E-A545-7F612989D4E0}"/>
              </a:ext>
            </a:extLst>
          </p:cNvPr>
          <p:cNvSpPr txBox="1">
            <a:spLocks noGrp="1"/>
          </p:cNvSpPr>
          <p:nvPr>
            <p:ph type="dt" sz="half" idx="7"/>
          </p:nvPr>
        </p:nvSpPr>
        <p:spPr>
          <a:xfrm>
            <a:off x="6705596" y="4206240"/>
            <a:ext cx="960120" cy="457200"/>
          </a:xfrm>
        </p:spPr>
        <p:txBody>
          <a:bodyPr/>
          <a:lstStyle>
            <a:lvl1pPr>
              <a:defRPr/>
            </a:lvl1pPr>
          </a:lstStyle>
          <a:p>
            <a:pPr lvl="0"/>
            <a:fld id="{7995AD52-55CF-45F4-BB65-F76BF6E7B43D}" type="datetime1">
              <a:rPr lang="en-GB"/>
              <a:pPr lvl="0"/>
              <a:t>26/02/2025</a:t>
            </a:fld>
            <a:endParaRPr lang="en-GB"/>
          </a:p>
        </p:txBody>
      </p:sp>
      <p:sp>
        <p:nvSpPr>
          <p:cNvPr id="16" name="Footer Placeholder 16">
            <a:extLst>
              <a:ext uri="{FF2B5EF4-FFF2-40B4-BE49-F238E27FC236}">
                <a16:creationId xmlns:a16="http://schemas.microsoft.com/office/drawing/2014/main" id="{41E3CEFF-3C7A-4DC5-9A19-FDC0359B4A98}"/>
              </a:ext>
            </a:extLst>
          </p:cNvPr>
          <p:cNvSpPr txBox="1">
            <a:spLocks noGrp="1"/>
          </p:cNvSpPr>
          <p:nvPr>
            <p:ph type="ftr" sz="quarter" idx="9"/>
          </p:nvPr>
        </p:nvSpPr>
        <p:spPr>
          <a:xfrm>
            <a:off x="5410203" y="4205289"/>
            <a:ext cx="1295403" cy="457200"/>
          </a:xfrm>
        </p:spPr>
        <p:txBody>
          <a:bodyPr/>
          <a:lstStyle>
            <a:lvl1pPr>
              <a:defRPr/>
            </a:lvl1pPr>
          </a:lstStyle>
          <a:p>
            <a:pPr lvl="0"/>
            <a:endParaRPr lang="en-GB"/>
          </a:p>
        </p:txBody>
      </p:sp>
      <p:sp>
        <p:nvSpPr>
          <p:cNvPr id="17" name="Slide Number Placeholder 28">
            <a:extLst>
              <a:ext uri="{FF2B5EF4-FFF2-40B4-BE49-F238E27FC236}">
                <a16:creationId xmlns:a16="http://schemas.microsoft.com/office/drawing/2014/main" id="{69076DB9-4CF0-4C90-AF14-03E95DEEEA5C}"/>
              </a:ext>
            </a:extLst>
          </p:cNvPr>
          <p:cNvSpPr txBox="1">
            <a:spLocks noGrp="1"/>
          </p:cNvSpPr>
          <p:nvPr>
            <p:ph type="sldNum" sz="quarter" idx="8"/>
          </p:nvPr>
        </p:nvSpPr>
        <p:spPr>
          <a:xfrm>
            <a:off x="8320089" y="1133"/>
            <a:ext cx="747714" cy="365760"/>
          </a:xfrm>
        </p:spPr>
        <p:txBody>
          <a:bodyPr/>
          <a:lstStyle>
            <a:lvl1pPr>
              <a:defRPr/>
            </a:lvl1pPr>
          </a:lstStyle>
          <a:p>
            <a:pPr lvl="0"/>
            <a:fld id="{2D1AB2A9-AEE3-49D8-81B9-B7D5127BCC5D}" type="slidenum">
              <a:t>‹#›</a:t>
            </a:fld>
            <a:endParaRPr lang="en-GB"/>
          </a:p>
        </p:txBody>
      </p:sp>
    </p:spTree>
    <p:extLst>
      <p:ext uri="{BB962C8B-B14F-4D97-AF65-F5344CB8AC3E}">
        <p14:creationId xmlns:p14="http://schemas.microsoft.com/office/powerpoint/2010/main" val="118930759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505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828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186182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38498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16756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18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036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390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05069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330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002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7">
            <a:extLst>
              <a:ext uri="{FF2B5EF4-FFF2-40B4-BE49-F238E27FC236}">
                <a16:creationId xmlns:a16="http://schemas.microsoft.com/office/drawing/2014/main" id="{D9C9893F-C73F-4757-9CFC-C9C7BB6400FD}"/>
              </a:ext>
            </a:extLst>
          </p:cNvPr>
          <p:cNvSpPr/>
          <p:nvPr/>
        </p:nvSpPr>
        <p:spPr>
          <a:xfrm>
            <a:off x="0" y="366820"/>
            <a:ext cx="9144000" cy="84408"/>
          </a:xfrm>
          <a:prstGeom prst="rect">
            <a:avLst/>
          </a:prstGeom>
          <a:solidFill>
            <a:srgbClr val="DA1F28">
              <a:alpha val="5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3" name="Rectangle 28">
            <a:extLst>
              <a:ext uri="{FF2B5EF4-FFF2-40B4-BE49-F238E27FC236}">
                <a16:creationId xmlns:a16="http://schemas.microsoft.com/office/drawing/2014/main" id="{29E4A4D1-C70C-4E19-86E5-A12D092191C9}"/>
              </a:ext>
            </a:extLst>
          </p:cNvPr>
          <p:cNvSpPr/>
          <p:nvPr/>
        </p:nvSpPr>
        <p:spPr>
          <a:xfrm>
            <a:off x="0" y="0"/>
            <a:ext cx="9144000" cy="310667"/>
          </a:xfrm>
          <a:prstGeom prst="rect">
            <a:avLst/>
          </a:prstGeom>
          <a:solidFill>
            <a:srgbClr val="46464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4" name="Rectangle 29">
            <a:extLst>
              <a:ext uri="{FF2B5EF4-FFF2-40B4-BE49-F238E27FC236}">
                <a16:creationId xmlns:a16="http://schemas.microsoft.com/office/drawing/2014/main" id="{3434FAC1-0625-4F03-8BF7-60A23E7CEAC6}"/>
              </a:ext>
            </a:extLst>
          </p:cNvPr>
          <p:cNvSpPr/>
          <p:nvPr/>
        </p:nvSpPr>
        <p:spPr>
          <a:xfrm>
            <a:off x="0" y="308271"/>
            <a:ext cx="9144000" cy="91440"/>
          </a:xfrm>
          <a:prstGeom prst="rect">
            <a:avLst/>
          </a:prstGeom>
          <a:solidFill>
            <a:srgbClr val="DA1F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5" name="Rectangle 30">
            <a:extLst>
              <a:ext uri="{FF2B5EF4-FFF2-40B4-BE49-F238E27FC236}">
                <a16:creationId xmlns:a16="http://schemas.microsoft.com/office/drawing/2014/main" id="{61BA2D2C-4EDF-4C61-8EA5-B1CA703DCFE0}"/>
              </a:ext>
            </a:extLst>
          </p:cNvPr>
          <p:cNvSpPr/>
          <p:nvPr/>
        </p:nvSpPr>
        <p:spPr>
          <a:xfrm flipV="1">
            <a:off x="5410184" y="360246"/>
            <a:ext cx="3733815" cy="91083"/>
          </a:xfrm>
          <a:prstGeom prst="rect">
            <a:avLst/>
          </a:prstGeom>
          <a:solidFill>
            <a:srgbClr val="DA1F28"/>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6" name="Rectangle 31">
            <a:extLst>
              <a:ext uri="{FF2B5EF4-FFF2-40B4-BE49-F238E27FC236}">
                <a16:creationId xmlns:a16="http://schemas.microsoft.com/office/drawing/2014/main" id="{571AEF50-898F-48CF-A235-648535ABAD50}"/>
              </a:ext>
            </a:extLst>
          </p:cNvPr>
          <p:cNvSpPr/>
          <p:nvPr/>
        </p:nvSpPr>
        <p:spPr>
          <a:xfrm flipV="1">
            <a:off x="5410203" y="440109"/>
            <a:ext cx="3733796" cy="180036"/>
          </a:xfrm>
          <a:prstGeom prst="rect">
            <a:avLst/>
          </a:prstGeom>
          <a:solidFill>
            <a:srgbClr val="DA1F28">
              <a:alpha val="5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7" name="Rounded Rectangle 32">
            <a:extLst>
              <a:ext uri="{FF2B5EF4-FFF2-40B4-BE49-F238E27FC236}">
                <a16:creationId xmlns:a16="http://schemas.microsoft.com/office/drawing/2014/main" id="{EA04AD7A-1FFC-419F-AC39-763D2F2A7235}"/>
              </a:ext>
            </a:extLst>
          </p:cNvPr>
          <p:cNvSpPr/>
          <p:nvPr/>
        </p:nvSpPr>
        <p:spPr>
          <a:xfrm>
            <a:off x="5407340" y="497506"/>
            <a:ext cx="3063239" cy="27432"/>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DA2B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8" name="Rounded Rectangle 33">
            <a:extLst>
              <a:ext uri="{FF2B5EF4-FFF2-40B4-BE49-F238E27FC236}">
                <a16:creationId xmlns:a16="http://schemas.microsoft.com/office/drawing/2014/main" id="{3404E8A4-044A-4CE9-ABA8-D5553EE79ACC}"/>
              </a:ext>
            </a:extLst>
          </p:cNvPr>
          <p:cNvSpPr/>
          <p:nvPr/>
        </p:nvSpPr>
        <p:spPr>
          <a:xfrm>
            <a:off x="7373648" y="588946"/>
            <a:ext cx="1600200" cy="36576"/>
          </a:xfrm>
          <a:custGeom>
            <a:avLst/>
            <a:gdLst>
              <a:gd name="f0" fmla="val 10800000"/>
              <a:gd name="f1" fmla="val 5400000"/>
              <a:gd name="f2" fmla="val 16200000"/>
              <a:gd name="f3" fmla="val w"/>
              <a:gd name="f4" fmla="val h"/>
              <a:gd name="f5" fmla="val ss"/>
              <a:gd name="f6" fmla="val 0"/>
              <a:gd name="f7" fmla="*/ 5419351 1 1725033"/>
              <a:gd name="f8" fmla="val 45"/>
              <a:gd name="f9" fmla="val 3600"/>
              <a:gd name="f10" fmla="abs f3"/>
              <a:gd name="f11" fmla="abs f4"/>
              <a:gd name="f12" fmla="abs f5"/>
              <a:gd name="f13" fmla="*/ f7 1 180"/>
              <a:gd name="f14" fmla="+- 0 0 f1"/>
              <a:gd name="f15" fmla="+- f6 f9 0"/>
              <a:gd name="f16" fmla="?: f10 f3 1"/>
              <a:gd name="f17" fmla="?: f11 f4 1"/>
              <a:gd name="f18" fmla="?: f12 f5 1"/>
              <a:gd name="f19" fmla="*/ f8 f13 1"/>
              <a:gd name="f20" fmla="+- f6 0 f15"/>
              <a:gd name="f21" fmla="+- f15 0 f6"/>
              <a:gd name="f22" fmla="*/ f16 1 21600"/>
              <a:gd name="f23" fmla="*/ f17 1 21600"/>
              <a:gd name="f24" fmla="*/ 21600 f16 1"/>
              <a:gd name="f25" fmla="*/ 21600 f17 1"/>
              <a:gd name="f26" fmla="+- 0 0 f19"/>
              <a:gd name="f27" fmla="abs f20"/>
              <a:gd name="f28" fmla="abs f21"/>
              <a:gd name="f29" fmla="?: f20 f14 f1"/>
              <a:gd name="f30" fmla="?: f20 f1 f14"/>
              <a:gd name="f31" fmla="?: f20 f2 f1"/>
              <a:gd name="f32" fmla="?: f20 f1 f2"/>
              <a:gd name="f33" fmla="?: f21 f14 f1"/>
              <a:gd name="f34" fmla="?: f21 f1 f14"/>
              <a:gd name="f35" fmla="?: f20 0 f0"/>
              <a:gd name="f36" fmla="?: f20 f0 0"/>
              <a:gd name="f37" fmla="min f23 f22"/>
              <a:gd name="f38" fmla="*/ f24 1 f18"/>
              <a:gd name="f39" fmla="*/ f25 1 f18"/>
              <a:gd name="f40" fmla="*/ f26 f0 1"/>
              <a:gd name="f41" fmla="?: f20 f32 f31"/>
              <a:gd name="f42" fmla="?: f20 f31 f32"/>
              <a:gd name="f43" fmla="?: f21 f30 f29"/>
              <a:gd name="f44" fmla="val f38"/>
              <a:gd name="f45" fmla="val f39"/>
              <a:gd name="f46" fmla="*/ f40 1 f7"/>
              <a:gd name="f47" fmla="?: f21 f42 f41"/>
              <a:gd name="f48" fmla="*/ f15 f37 1"/>
              <a:gd name="f49" fmla="*/ f6 f37 1"/>
              <a:gd name="f50" fmla="*/ f27 f37 1"/>
              <a:gd name="f51" fmla="*/ f28 f37 1"/>
              <a:gd name="f52" fmla="+- f45 0 f9"/>
              <a:gd name="f53" fmla="+- f44 0 f9"/>
              <a:gd name="f54" fmla="+- f46 0 f1"/>
              <a:gd name="f55" fmla="*/ f45 f37 1"/>
              <a:gd name="f56" fmla="*/ f44 f37 1"/>
              <a:gd name="f57" fmla="+- f45 0 f52"/>
              <a:gd name="f58" fmla="+- f44 0 f53"/>
              <a:gd name="f59" fmla="+- f52 0 f45"/>
              <a:gd name="f60" fmla="+- f53 0 f44"/>
              <a:gd name="f61" fmla="+- f54 f1 0"/>
              <a:gd name="f62" fmla="*/ f52 f37 1"/>
              <a:gd name="f63" fmla="*/ f53 f37 1"/>
              <a:gd name="f64" fmla="abs f57"/>
              <a:gd name="f65" fmla="?: f57 0 f0"/>
              <a:gd name="f66" fmla="?: f57 f0 0"/>
              <a:gd name="f67" fmla="?: f57 f33 f34"/>
              <a:gd name="f68" fmla="abs f58"/>
              <a:gd name="f69" fmla="abs f59"/>
              <a:gd name="f70" fmla="?: f58 f14 f1"/>
              <a:gd name="f71" fmla="?: f58 f1 f14"/>
              <a:gd name="f72" fmla="?: f58 f2 f1"/>
              <a:gd name="f73" fmla="?: f58 f1 f2"/>
              <a:gd name="f74" fmla="abs f60"/>
              <a:gd name="f75" fmla="?: f60 f14 f1"/>
              <a:gd name="f76" fmla="?: f60 f1 f14"/>
              <a:gd name="f77" fmla="?: f60 f36 f35"/>
              <a:gd name="f78" fmla="?: f60 f35 f36"/>
              <a:gd name="f79" fmla="*/ f61 f7 1"/>
              <a:gd name="f80" fmla="?: f21 f66 f65"/>
              <a:gd name="f81" fmla="?: f21 f65 f66"/>
              <a:gd name="f82" fmla="?: f58 f73 f72"/>
              <a:gd name="f83" fmla="?: f58 f72 f73"/>
              <a:gd name="f84" fmla="?: f59 f71 f70"/>
              <a:gd name="f85" fmla="?: f20 f77 f78"/>
              <a:gd name="f86" fmla="?: f20 f75 f76"/>
              <a:gd name="f87" fmla="*/ f79 1 f0"/>
              <a:gd name="f88" fmla="*/ f64 f37 1"/>
              <a:gd name="f89" fmla="*/ f68 f37 1"/>
              <a:gd name="f90" fmla="*/ f69 f37 1"/>
              <a:gd name="f91" fmla="*/ f74 f37 1"/>
              <a:gd name="f92" fmla="?: f57 f80 f81"/>
              <a:gd name="f93" fmla="?: f59 f83 f82"/>
              <a:gd name="f94" fmla="+- 0 0 f87"/>
              <a:gd name="f95" fmla="+- 0 0 f94"/>
              <a:gd name="f96" fmla="*/ f95 f0 1"/>
              <a:gd name="f97" fmla="*/ f96 1 f7"/>
              <a:gd name="f98" fmla="+- f97 0 f1"/>
              <a:gd name="f99" fmla="cos 1 f98"/>
              <a:gd name="f100" fmla="+- 0 0 f99"/>
              <a:gd name="f101" fmla="+- 0 0 f100"/>
              <a:gd name="f102" fmla="val f101"/>
              <a:gd name="f103" fmla="+- 0 0 f102"/>
              <a:gd name="f104" fmla="*/ f9 f103 1"/>
              <a:gd name="f105" fmla="*/ f104 3163 1"/>
              <a:gd name="f106" fmla="*/ f105 1 7636"/>
              <a:gd name="f107" fmla="+- f6 f106 0"/>
              <a:gd name="f108" fmla="+- f44 0 f106"/>
              <a:gd name="f109" fmla="+- f45 0 f106"/>
              <a:gd name="f110" fmla="*/ f107 f37 1"/>
              <a:gd name="f111" fmla="*/ f108 f37 1"/>
              <a:gd name="f112" fmla="*/ f109 f37 1"/>
            </a:gdLst>
            <a:ahLst/>
            <a:cxnLst>
              <a:cxn ang="3cd4">
                <a:pos x="hc" y="t"/>
              </a:cxn>
              <a:cxn ang="0">
                <a:pos x="r" y="vc"/>
              </a:cxn>
              <a:cxn ang="cd4">
                <a:pos x="hc" y="b"/>
              </a:cxn>
              <a:cxn ang="cd2">
                <a:pos x="l" y="vc"/>
              </a:cxn>
            </a:cxnLst>
            <a:rect l="f110" t="f110" r="f111" b="f112"/>
            <a:pathLst>
              <a:path>
                <a:moveTo>
                  <a:pt x="f48" y="f49"/>
                </a:moveTo>
                <a:arcTo wR="f50" hR="f51" stAng="f47" swAng="f43"/>
                <a:lnTo>
                  <a:pt x="f49" y="f62"/>
                </a:lnTo>
                <a:arcTo wR="f51" hR="f88" stAng="f92" swAng="f67"/>
                <a:lnTo>
                  <a:pt x="f63" y="f55"/>
                </a:lnTo>
                <a:arcTo wR="f89" hR="f90" stAng="f93" swAng="f84"/>
                <a:lnTo>
                  <a:pt x="f56" y="f48"/>
                </a:lnTo>
                <a:arcTo wR="f91" hR="f50" stAng="f85" swAng="f86"/>
                <a:close/>
              </a:path>
            </a:pathLst>
          </a:custGeom>
          <a:solidFill>
            <a:srgbClr val="2DA2B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9" name="Rectangle 34">
            <a:extLst>
              <a:ext uri="{FF2B5EF4-FFF2-40B4-BE49-F238E27FC236}">
                <a16:creationId xmlns:a16="http://schemas.microsoft.com/office/drawing/2014/main" id="{AB367193-926D-4DB1-B367-A2A2E7608041}"/>
              </a:ext>
            </a:extLst>
          </p:cNvPr>
          <p:cNvSpPr/>
          <p:nvPr/>
        </p:nvSpPr>
        <p:spPr>
          <a:xfrm>
            <a:off x="9084966" y="-2002"/>
            <a:ext cx="57625" cy="621792"/>
          </a:xfrm>
          <a:prstGeom prst="rect">
            <a:avLst/>
          </a:prstGeom>
          <a:solidFill>
            <a:srgbClr val="FFFFFF">
              <a:alpha val="65098"/>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0" name="Rectangle 35">
            <a:extLst>
              <a:ext uri="{FF2B5EF4-FFF2-40B4-BE49-F238E27FC236}">
                <a16:creationId xmlns:a16="http://schemas.microsoft.com/office/drawing/2014/main" id="{BE15B2D6-85BC-4B21-BF66-3F1447702045}"/>
              </a:ext>
            </a:extLst>
          </p:cNvPr>
          <p:cNvSpPr/>
          <p:nvPr/>
        </p:nvSpPr>
        <p:spPr>
          <a:xfrm>
            <a:off x="9044476" y="-2002"/>
            <a:ext cx="27432" cy="621792"/>
          </a:xfrm>
          <a:prstGeom prst="rect">
            <a:avLst/>
          </a:prstGeom>
          <a:solidFill>
            <a:srgbClr val="FFFFFF">
              <a:alpha val="65098"/>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1" name="Rectangle 36">
            <a:extLst>
              <a:ext uri="{FF2B5EF4-FFF2-40B4-BE49-F238E27FC236}">
                <a16:creationId xmlns:a16="http://schemas.microsoft.com/office/drawing/2014/main" id="{25C3CB82-46A6-4152-9FFD-E0B82FB9857A}"/>
              </a:ext>
            </a:extLst>
          </p:cNvPr>
          <p:cNvSpPr/>
          <p:nvPr/>
        </p:nvSpPr>
        <p:spPr>
          <a:xfrm>
            <a:off x="9025429" y="-2002"/>
            <a:ext cx="9144" cy="621792"/>
          </a:xfrm>
          <a:prstGeom prst="rect">
            <a:avLst/>
          </a:prstGeom>
          <a:solidFill>
            <a:srgbClr val="FFFFFF">
              <a:alpha val="6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2" name="Rectangle 37">
            <a:extLst>
              <a:ext uri="{FF2B5EF4-FFF2-40B4-BE49-F238E27FC236}">
                <a16:creationId xmlns:a16="http://schemas.microsoft.com/office/drawing/2014/main" id="{1CE60476-FE6E-471A-BE98-6675D21D0754}"/>
              </a:ext>
            </a:extLst>
          </p:cNvPr>
          <p:cNvSpPr/>
          <p:nvPr/>
        </p:nvSpPr>
        <p:spPr>
          <a:xfrm>
            <a:off x="8975421" y="-2002"/>
            <a:ext cx="27432" cy="621792"/>
          </a:xfrm>
          <a:prstGeom prst="rect">
            <a:avLst/>
          </a:prstGeom>
          <a:solidFill>
            <a:srgbClr val="FFFFFF">
              <a:alpha val="4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3" name="Rectangle 38">
            <a:extLst>
              <a:ext uri="{FF2B5EF4-FFF2-40B4-BE49-F238E27FC236}">
                <a16:creationId xmlns:a16="http://schemas.microsoft.com/office/drawing/2014/main" id="{B6249AD5-2A32-4616-A05C-A9B40F436EF1}"/>
              </a:ext>
            </a:extLst>
          </p:cNvPr>
          <p:cNvSpPr/>
          <p:nvPr/>
        </p:nvSpPr>
        <p:spPr>
          <a:xfrm>
            <a:off x="8915674" y="384"/>
            <a:ext cx="54864" cy="585216"/>
          </a:xfrm>
          <a:prstGeom prst="rect">
            <a:avLst/>
          </a:prstGeom>
          <a:solidFill>
            <a:srgbClr val="FFFFFF">
              <a:alpha val="2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4" name="Rectangle 39">
            <a:extLst>
              <a:ext uri="{FF2B5EF4-FFF2-40B4-BE49-F238E27FC236}">
                <a16:creationId xmlns:a16="http://schemas.microsoft.com/office/drawing/2014/main" id="{186554A1-1F25-4EDC-A12F-38A10F32FB82}"/>
              </a:ext>
            </a:extLst>
          </p:cNvPr>
          <p:cNvSpPr/>
          <p:nvPr/>
        </p:nvSpPr>
        <p:spPr>
          <a:xfrm>
            <a:off x="8873474" y="384"/>
            <a:ext cx="9144" cy="585216"/>
          </a:xfrm>
          <a:prstGeom prst="rect">
            <a:avLst/>
          </a:prstGeom>
          <a:solidFill>
            <a:srgbClr val="FFFFFF">
              <a:alpha val="30196"/>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eorgia"/>
            </a:endParaRPr>
          </a:p>
        </p:txBody>
      </p:sp>
      <p:sp>
        <p:nvSpPr>
          <p:cNvPr id="15" name="Title Placeholder 21">
            <a:extLst>
              <a:ext uri="{FF2B5EF4-FFF2-40B4-BE49-F238E27FC236}">
                <a16:creationId xmlns:a16="http://schemas.microsoft.com/office/drawing/2014/main" id="{8B96E098-7970-4CED-AA88-E12360CA91DC}"/>
              </a:ext>
            </a:extLst>
          </p:cNvPr>
          <p:cNvSpPr txBox="1">
            <a:spLocks noGrp="1"/>
          </p:cNvSpPr>
          <p:nvPr>
            <p:ph type="title"/>
          </p:nvPr>
        </p:nvSpPr>
        <p:spPr>
          <a:xfrm>
            <a:off x="457200" y="1143000"/>
            <a:ext cx="8229600" cy="1066803"/>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16" name="Text Placeholder 12">
            <a:extLst>
              <a:ext uri="{FF2B5EF4-FFF2-40B4-BE49-F238E27FC236}">
                <a16:creationId xmlns:a16="http://schemas.microsoft.com/office/drawing/2014/main" id="{34044D60-2E9C-4869-A17D-0A88A26C0020}"/>
              </a:ext>
            </a:extLst>
          </p:cNvPr>
          <p:cNvSpPr txBox="1">
            <a:spLocks noGrp="1"/>
          </p:cNvSpPr>
          <p:nvPr>
            <p:ph type="body" idx="1"/>
          </p:nvPr>
        </p:nvSpPr>
        <p:spPr>
          <a:xfrm>
            <a:off x="457200" y="2249424"/>
            <a:ext cx="8229600" cy="4325112"/>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13">
            <a:extLst>
              <a:ext uri="{FF2B5EF4-FFF2-40B4-BE49-F238E27FC236}">
                <a16:creationId xmlns:a16="http://schemas.microsoft.com/office/drawing/2014/main" id="{B7FCF2B7-50FC-4BF7-B767-3145D604A588}"/>
              </a:ext>
            </a:extLst>
          </p:cNvPr>
          <p:cNvSpPr txBox="1">
            <a:spLocks noGrp="1"/>
          </p:cNvSpPr>
          <p:nvPr>
            <p:ph type="dt" sz="half" idx="2"/>
          </p:nvPr>
        </p:nvSpPr>
        <p:spPr>
          <a:xfrm>
            <a:off x="6586532" y="612648"/>
            <a:ext cx="957267" cy="457200"/>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800" b="0" i="0" u="none" strike="noStrike" kern="1200" cap="none" spc="0" baseline="0">
                <a:solidFill>
                  <a:srgbClr val="DA1F28"/>
                </a:solidFill>
                <a:uFillTx/>
                <a:latin typeface="Georgia"/>
              </a:defRPr>
            </a:lvl1pPr>
          </a:lstStyle>
          <a:p>
            <a:pPr lvl="0"/>
            <a:fld id="{C7679A9C-5C9C-4240-9CDA-1BCB85CAADFB}" type="datetime1">
              <a:rPr lang="en-GB"/>
              <a:pPr lvl="0"/>
              <a:t>26/02/2025</a:t>
            </a:fld>
            <a:endParaRPr lang="en-GB"/>
          </a:p>
        </p:txBody>
      </p:sp>
      <p:sp>
        <p:nvSpPr>
          <p:cNvPr id="18" name="Footer Placeholder 2">
            <a:extLst>
              <a:ext uri="{FF2B5EF4-FFF2-40B4-BE49-F238E27FC236}">
                <a16:creationId xmlns:a16="http://schemas.microsoft.com/office/drawing/2014/main" id="{13BE3D89-3F31-4332-9F5C-FBE093406D65}"/>
              </a:ext>
            </a:extLst>
          </p:cNvPr>
          <p:cNvSpPr txBox="1">
            <a:spLocks noGrp="1"/>
          </p:cNvSpPr>
          <p:nvPr>
            <p:ph type="ftr" sz="quarter" idx="3"/>
          </p:nvPr>
        </p:nvSpPr>
        <p:spPr>
          <a:xfrm>
            <a:off x="5257800" y="612648"/>
            <a:ext cx="1325880" cy="457200"/>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800" b="0" i="0" u="none" strike="noStrike" kern="1200" cap="none" spc="0" baseline="0">
                <a:solidFill>
                  <a:srgbClr val="DA1F28"/>
                </a:solidFill>
                <a:uFillTx/>
                <a:latin typeface="Georgia"/>
              </a:defRPr>
            </a:lvl1pPr>
          </a:lstStyle>
          <a:p>
            <a:pPr lvl="0"/>
            <a:endParaRPr lang="en-GB"/>
          </a:p>
        </p:txBody>
      </p:sp>
      <p:sp>
        <p:nvSpPr>
          <p:cNvPr id="19" name="Slide Number Placeholder 22">
            <a:extLst>
              <a:ext uri="{FF2B5EF4-FFF2-40B4-BE49-F238E27FC236}">
                <a16:creationId xmlns:a16="http://schemas.microsoft.com/office/drawing/2014/main" id="{2F413A4D-56A5-4389-A6F2-30C799BD1F47}"/>
              </a:ext>
            </a:extLst>
          </p:cNvPr>
          <p:cNvSpPr txBox="1">
            <a:spLocks noGrp="1"/>
          </p:cNvSpPr>
          <p:nvPr>
            <p:ph type="sldNum" sz="quarter" idx="4"/>
          </p:nvPr>
        </p:nvSpPr>
        <p:spPr>
          <a:xfrm>
            <a:off x="8174736" y="2267"/>
            <a:ext cx="761996" cy="365760"/>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800" b="0" i="0" u="none" strike="noStrike" kern="1200" cap="none" spc="0" baseline="0">
                <a:solidFill>
                  <a:srgbClr val="FFFFFF"/>
                </a:solidFill>
                <a:uFillTx/>
                <a:latin typeface="Georgia"/>
              </a:defRPr>
            </a:lvl1pPr>
          </a:lstStyle>
          <a:p>
            <a:pPr lvl="0"/>
            <a:fld id="{E8747CBC-67E2-498C-A4DB-6D601A24B294}"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marL="0" marR="0" lvl="0" indent="0" algn="l" defTabSz="914400" rtl="0" fontAlgn="auto" hangingPunct="1">
        <a:lnSpc>
          <a:spcPct val="100000"/>
        </a:lnSpc>
        <a:spcBef>
          <a:spcPts val="0"/>
        </a:spcBef>
        <a:spcAft>
          <a:spcPts val="0"/>
        </a:spcAft>
        <a:buNone/>
        <a:tabLst/>
        <a:defRPr lang="en-US" sz="4000" b="0" i="0" u="none" strike="noStrike" kern="1200" cap="none" spc="0" baseline="0">
          <a:solidFill>
            <a:srgbClr val="464646"/>
          </a:solidFill>
          <a:uFillTx/>
          <a:latin typeface="Trebuchet MS"/>
        </a:defRPr>
      </a:lvl1pPr>
    </p:titleStyle>
    <p:bodyStyle>
      <a:lvl1pPr marL="365760" marR="0" lvl="0" indent="-256032" algn="l" defTabSz="914400" rtl="0" fontAlgn="auto" hangingPunct="1">
        <a:lnSpc>
          <a:spcPct val="100000"/>
        </a:lnSpc>
        <a:spcBef>
          <a:spcPts val="300"/>
        </a:spcBef>
        <a:spcAft>
          <a:spcPts val="0"/>
        </a:spcAft>
        <a:buClr>
          <a:srgbClr val="EB641B"/>
        </a:buClr>
        <a:buSzPct val="100000"/>
        <a:buFont typeface="Georgia"/>
        <a:buChar char="•"/>
        <a:tabLst/>
        <a:defRPr lang="en-US" sz="2800" b="0" i="0" u="none" strike="noStrike" kern="1200" cap="none" spc="0" baseline="0">
          <a:solidFill>
            <a:srgbClr val="000000"/>
          </a:solidFill>
          <a:uFillTx/>
          <a:latin typeface="Georgia"/>
        </a:defRPr>
      </a:lvl1pPr>
      <a:lvl2pPr marL="658368" marR="0" lvl="1" indent="-246888" algn="l" defTabSz="914400" rtl="0" fontAlgn="auto" hangingPunct="1">
        <a:lnSpc>
          <a:spcPct val="100000"/>
        </a:lnSpc>
        <a:spcBef>
          <a:spcPts val="300"/>
        </a:spcBef>
        <a:spcAft>
          <a:spcPts val="0"/>
        </a:spcAft>
        <a:buClr>
          <a:srgbClr val="DA1F28"/>
        </a:buClr>
        <a:buSzPct val="100000"/>
        <a:buFont typeface="Georgia"/>
        <a:buChar char="▫"/>
        <a:tabLst/>
        <a:defRPr lang="en-US" sz="2600" b="0" i="0" u="none" strike="noStrike" kern="1200" cap="none" spc="0" baseline="0">
          <a:solidFill>
            <a:srgbClr val="DA1F28"/>
          </a:solidFill>
          <a:uFillTx/>
          <a:latin typeface="Georgia"/>
        </a:defRPr>
      </a:lvl2pPr>
      <a:lvl3pPr marL="923544" marR="0" lvl="2" indent="-219456" algn="l" defTabSz="914400" rtl="0" fontAlgn="auto" hangingPunct="1">
        <a:lnSpc>
          <a:spcPct val="100000"/>
        </a:lnSpc>
        <a:spcBef>
          <a:spcPts val="300"/>
        </a:spcBef>
        <a:spcAft>
          <a:spcPts val="0"/>
        </a:spcAft>
        <a:buClr>
          <a:srgbClr val="2DA2BF"/>
        </a:buClr>
        <a:buSzPct val="100000"/>
        <a:buFont typeface="Wingdings 2"/>
        <a:buChar char=""/>
        <a:tabLst/>
        <a:defRPr lang="en-US" sz="2400" b="0" i="0" u="none" strike="noStrike" kern="1200" cap="none" spc="0" baseline="0">
          <a:solidFill>
            <a:srgbClr val="2DA2BF"/>
          </a:solidFill>
          <a:uFillTx/>
          <a:latin typeface="Georgia"/>
        </a:defRPr>
      </a:lvl3pPr>
      <a:lvl4pPr marL="1179576" marR="0" lvl="3" indent="-201168" algn="l" defTabSz="914400" rtl="0" fontAlgn="auto" hangingPunct="1">
        <a:lnSpc>
          <a:spcPct val="100000"/>
        </a:lnSpc>
        <a:spcBef>
          <a:spcPts val="300"/>
        </a:spcBef>
        <a:spcAft>
          <a:spcPts val="0"/>
        </a:spcAft>
        <a:buClr>
          <a:srgbClr val="2DA2BF"/>
        </a:buClr>
        <a:buSzPct val="100000"/>
        <a:buFont typeface="Wingdings 2"/>
        <a:buChar char=""/>
        <a:tabLst/>
        <a:defRPr lang="en-US" sz="2200" b="0" i="0" u="none" strike="noStrike" kern="1200" cap="none" spc="0" baseline="0">
          <a:solidFill>
            <a:srgbClr val="2DA2BF"/>
          </a:solidFill>
          <a:uFillTx/>
          <a:latin typeface="Georgia"/>
        </a:defRPr>
      </a:lvl4pPr>
      <a:lvl5pPr marL="1389888" marR="0" lvl="4" indent="-182880" algn="l" defTabSz="914400" rtl="0" fontAlgn="auto" hangingPunct="1">
        <a:lnSpc>
          <a:spcPct val="100000"/>
        </a:lnSpc>
        <a:spcBef>
          <a:spcPts val="300"/>
        </a:spcBef>
        <a:spcAft>
          <a:spcPts val="0"/>
        </a:spcAft>
        <a:buClr>
          <a:srgbClr val="EB641B"/>
        </a:buClr>
        <a:buSzPct val="100000"/>
        <a:buFont typeface="Georgia"/>
        <a:buChar char="▫"/>
        <a:tabLst/>
        <a:defRPr lang="en-US" sz="2000" b="0" i="0" u="none" strike="noStrike" kern="1200" cap="none" spc="0" baseline="0">
          <a:solidFill>
            <a:srgbClr val="EB641B"/>
          </a:solidFill>
          <a:uFillTx/>
          <a:latin typeface="Georgi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rovelea.ipmat.co.uk/mental-health-wellbei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wmf"/><Relationship Id="rId4" Type="http://schemas.openxmlformats.org/officeDocument/2006/relationships/image" Target="../media/image12.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662E1-4A42-4EBC-B610-85324C62CB4E}"/>
              </a:ext>
            </a:extLst>
          </p:cNvPr>
          <p:cNvSpPr txBox="1">
            <a:spLocks noGrp="1"/>
          </p:cNvSpPr>
          <p:nvPr>
            <p:ph type="ctrTitle"/>
          </p:nvPr>
        </p:nvSpPr>
        <p:spPr/>
        <p:txBody>
          <a:bodyPr/>
          <a:lstStyle/>
          <a:p>
            <a:pPr lvl="0"/>
            <a:r>
              <a:rPr lang="en-GB">
                <a:latin typeface="Comic Sans MS" pitchFamily="66"/>
              </a:rPr>
              <a:t>Transition to Nursery</a:t>
            </a:r>
          </a:p>
        </p:txBody>
      </p:sp>
      <p:sp>
        <p:nvSpPr>
          <p:cNvPr id="3" name="Subtitle 2">
            <a:extLst>
              <a:ext uri="{FF2B5EF4-FFF2-40B4-BE49-F238E27FC236}">
                <a16:creationId xmlns:a16="http://schemas.microsoft.com/office/drawing/2014/main" id="{6864D8C2-1258-44CD-9729-C7D1F5F73486}"/>
              </a:ext>
            </a:extLst>
          </p:cNvPr>
          <p:cNvSpPr txBox="1">
            <a:spLocks noGrp="1"/>
          </p:cNvSpPr>
          <p:nvPr>
            <p:ph type="subTitle" idx="1"/>
          </p:nvPr>
        </p:nvSpPr>
        <p:spPr/>
        <p:txBody>
          <a:bodyPr/>
          <a:lstStyle/>
          <a:p>
            <a:pPr lvl="0"/>
            <a:r>
              <a:rPr lang="en-GB">
                <a:latin typeface="Comic Sans MS" pitchFamily="66"/>
              </a:rPr>
              <a:t>Grove Lea Primary</a:t>
            </a:r>
          </a:p>
        </p:txBody>
      </p:sp>
      <p:pic>
        <p:nvPicPr>
          <p:cNvPr id="4" name="Picture 3" descr="1">
            <a:extLst>
              <a:ext uri="{FF2B5EF4-FFF2-40B4-BE49-F238E27FC236}">
                <a16:creationId xmlns:a16="http://schemas.microsoft.com/office/drawing/2014/main" id="{E1D0DCC0-5872-40B9-9660-B112BA631CAD}"/>
              </a:ext>
            </a:extLst>
          </p:cNvPr>
          <p:cNvPicPr>
            <a:picLocks noChangeAspect="1"/>
          </p:cNvPicPr>
          <p:nvPr/>
        </p:nvPicPr>
        <p:blipFill>
          <a:blip r:embed="rId2"/>
          <a:srcRect l="1158" r="79161" b="31818"/>
          <a:stretch>
            <a:fillRect/>
          </a:stretch>
        </p:blipFill>
        <p:spPr>
          <a:xfrm>
            <a:off x="6876260" y="260649"/>
            <a:ext cx="1976109" cy="2048118"/>
          </a:xfrm>
          <a:prstGeom prst="rect">
            <a:avLst/>
          </a:prstGeom>
          <a:noFill/>
          <a:ln cap="flat">
            <a:noFill/>
          </a:ln>
        </p:spPr>
      </p:pic>
      <p:sp>
        <p:nvSpPr>
          <p:cNvPr id="5" name="TextBox 1">
            <a:extLst>
              <a:ext uri="{FF2B5EF4-FFF2-40B4-BE49-F238E27FC236}">
                <a16:creationId xmlns:a16="http://schemas.microsoft.com/office/drawing/2014/main" id="{F688E8A2-3C79-4860-94F2-E1FCC59B198C}"/>
              </a:ext>
            </a:extLst>
          </p:cNvPr>
          <p:cNvSpPr txBox="1"/>
          <p:nvPr/>
        </p:nvSpPr>
        <p:spPr>
          <a:xfrm>
            <a:off x="900117" y="4652960"/>
            <a:ext cx="7704140" cy="64611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1" i="0" u="none" strike="noStrike" kern="1200" cap="none" spc="0" baseline="0">
                <a:solidFill>
                  <a:srgbClr val="000000"/>
                </a:solidFill>
                <a:uFillTx/>
                <a:latin typeface="Comic Sans MS" pitchFamily="66"/>
                <a:cs typeface="Times New Roman" pitchFamily="18"/>
              </a:rPr>
              <a:t>“If it is to be, it is up to 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370FC7-78DD-486E-95F6-4074CA78AE3A}"/>
              </a:ext>
            </a:extLst>
          </p:cNvPr>
          <p:cNvSpPr txBox="1">
            <a:spLocks noGrp="1"/>
          </p:cNvSpPr>
          <p:nvPr>
            <p:ph type="title"/>
          </p:nvPr>
        </p:nvSpPr>
        <p:spPr>
          <a:xfrm>
            <a:off x="2339977" y="620713"/>
            <a:ext cx="6346822" cy="566735"/>
          </a:xfrm>
          <a:prstGeom prst="rect">
            <a:avLst/>
          </a:prstGeom>
          <a:noFill/>
          <a:ln>
            <a:noFill/>
          </a:ln>
        </p:spPr>
        <p:txBody>
          <a:bodyPr vert="horz" wrap="square" lIns="91440" tIns="45720" rIns="91440" bIns="45720" anchor="ctr" anchorCtr="0" compatLnSpc="1">
            <a:normAutofit/>
          </a:bodyPr>
          <a:lstStyle/>
          <a:p>
            <a:pPr lvl="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900" b="1">
                <a:solidFill>
                  <a:srgbClr val="000000"/>
                </a:solidFill>
                <a:latin typeface="Comic Sans MS" pitchFamily="66"/>
              </a:rPr>
              <a:t>The adults role</a:t>
            </a:r>
          </a:p>
        </p:txBody>
      </p:sp>
      <p:sp>
        <p:nvSpPr>
          <p:cNvPr id="3" name="Rectangle 2">
            <a:extLst>
              <a:ext uri="{FF2B5EF4-FFF2-40B4-BE49-F238E27FC236}">
                <a16:creationId xmlns:a16="http://schemas.microsoft.com/office/drawing/2014/main" id="{9B8052D2-E67A-4074-82C2-75E23D49C8BC}"/>
              </a:ext>
            </a:extLst>
          </p:cNvPr>
          <p:cNvSpPr txBox="1">
            <a:spLocks noGrp="1"/>
          </p:cNvSpPr>
          <p:nvPr>
            <p:ph idx="1"/>
          </p:nvPr>
        </p:nvSpPr>
        <p:spPr>
          <a:xfrm>
            <a:off x="457200" y="1693861"/>
            <a:ext cx="8229600" cy="4432297"/>
          </a:xfrm>
          <a:prstGeom prst="rect">
            <a:avLst/>
          </a:prstGeom>
          <a:noFill/>
          <a:ln>
            <a:noFill/>
          </a:ln>
        </p:spPr>
        <p:txBody>
          <a:bodyPr vert="horz" wrap="square" lIns="91440" tIns="45720" rIns="91440" bIns="45720" anchor="t" anchorCtr="0" compatLnSpc="1">
            <a:normAutofit/>
          </a:bodyPr>
          <a:lstStyle/>
          <a:p>
            <a:pPr lvl="0">
              <a:spcBef>
                <a:spcPts val="500"/>
              </a:spcBef>
              <a:tabLst>
                <a:tab pos="454027" algn="l"/>
                <a:tab pos="911227" algn="l"/>
                <a:tab pos="1368427" algn="l"/>
                <a:tab pos="1825627" algn="l"/>
                <a:tab pos="2282827" algn="l"/>
                <a:tab pos="2740027" algn="l"/>
                <a:tab pos="3197227" algn="l"/>
                <a:tab pos="3654427" algn="l"/>
                <a:tab pos="4111627" algn="l"/>
                <a:tab pos="4568827" algn="l"/>
                <a:tab pos="5026027" algn="l"/>
                <a:tab pos="5483227" algn="l"/>
                <a:tab pos="5940427" algn="l"/>
                <a:tab pos="6397627" algn="l"/>
                <a:tab pos="6854827" algn="l"/>
                <a:tab pos="7312027" algn="l"/>
                <a:tab pos="7769227" algn="l"/>
                <a:tab pos="8226427" algn="l"/>
                <a:tab pos="8683627" algn="l"/>
                <a:tab pos="9140827" algn="l"/>
              </a:tabLst>
            </a:pPr>
            <a:endParaRPr lang="en-GB">
              <a:solidFill>
                <a:srgbClr val="DA1F28"/>
              </a:solidFill>
              <a:latin typeface="Comic Sans MS" pitchFamily="66"/>
            </a:endParaRPr>
          </a:p>
          <a:p>
            <a:pPr lvl="0">
              <a:spcBef>
                <a:spcPts val="500"/>
              </a:spcBef>
              <a:tabLst>
                <a:tab pos="454027" algn="l"/>
                <a:tab pos="911227" algn="l"/>
                <a:tab pos="1368427" algn="l"/>
                <a:tab pos="1825627" algn="l"/>
                <a:tab pos="2282827" algn="l"/>
                <a:tab pos="2740027" algn="l"/>
                <a:tab pos="3197227" algn="l"/>
                <a:tab pos="3654427" algn="l"/>
                <a:tab pos="4111627" algn="l"/>
                <a:tab pos="4568827" algn="l"/>
                <a:tab pos="5026027" algn="l"/>
                <a:tab pos="5483227" algn="l"/>
                <a:tab pos="5940427" algn="l"/>
                <a:tab pos="6397627" algn="l"/>
                <a:tab pos="6854827" algn="l"/>
                <a:tab pos="7312027" algn="l"/>
                <a:tab pos="7769227" algn="l"/>
                <a:tab pos="8226427" algn="l"/>
                <a:tab pos="8683627" algn="l"/>
                <a:tab pos="9140827" algn="l"/>
              </a:tabLst>
            </a:pPr>
            <a:r>
              <a:rPr lang="en-GB">
                <a:latin typeface="Comic Sans MS" pitchFamily="66"/>
              </a:rPr>
              <a:t>During a session the adults’ main role is to observe and support children in play. </a:t>
            </a:r>
          </a:p>
          <a:p>
            <a:pPr lvl="0">
              <a:spcBef>
                <a:spcPts val="500"/>
              </a:spcBef>
              <a:tabLst>
                <a:tab pos="454027" algn="l"/>
                <a:tab pos="911227" algn="l"/>
                <a:tab pos="1368427" algn="l"/>
                <a:tab pos="1825627" algn="l"/>
                <a:tab pos="2282827" algn="l"/>
                <a:tab pos="2740027" algn="l"/>
                <a:tab pos="3197227" algn="l"/>
                <a:tab pos="3654427" algn="l"/>
                <a:tab pos="4111627" algn="l"/>
                <a:tab pos="4568827" algn="l"/>
                <a:tab pos="5026027" algn="l"/>
                <a:tab pos="5483227" algn="l"/>
                <a:tab pos="5940427" algn="l"/>
                <a:tab pos="6397627" algn="l"/>
                <a:tab pos="6854827" algn="l"/>
                <a:tab pos="7312027" algn="l"/>
                <a:tab pos="7769227" algn="l"/>
                <a:tab pos="8226427" algn="l"/>
                <a:tab pos="8683627" algn="l"/>
                <a:tab pos="9140827" algn="l"/>
              </a:tabLst>
            </a:pPr>
            <a:endParaRPr lang="en-GB">
              <a:latin typeface="Comic Sans MS" pitchFamily="66"/>
            </a:endParaRPr>
          </a:p>
          <a:p>
            <a:pPr lvl="0">
              <a:spcBef>
                <a:spcPts val="500"/>
              </a:spcBef>
              <a:tabLst>
                <a:tab pos="454027" algn="l"/>
                <a:tab pos="911227" algn="l"/>
                <a:tab pos="1368427" algn="l"/>
                <a:tab pos="1825627" algn="l"/>
                <a:tab pos="2282827" algn="l"/>
                <a:tab pos="2740027" algn="l"/>
                <a:tab pos="3197227" algn="l"/>
                <a:tab pos="3654427" algn="l"/>
                <a:tab pos="4111627" algn="l"/>
                <a:tab pos="4568827" algn="l"/>
                <a:tab pos="5026027" algn="l"/>
                <a:tab pos="5483227" algn="l"/>
                <a:tab pos="5940427" algn="l"/>
                <a:tab pos="6397627" algn="l"/>
                <a:tab pos="6854827" algn="l"/>
                <a:tab pos="7312027" algn="l"/>
                <a:tab pos="7769227" algn="l"/>
                <a:tab pos="8226427" algn="l"/>
                <a:tab pos="8683627" algn="l"/>
                <a:tab pos="9140827" algn="l"/>
              </a:tabLst>
            </a:pPr>
            <a:r>
              <a:rPr lang="en-GB">
                <a:latin typeface="Comic Sans MS" pitchFamily="66"/>
              </a:rPr>
              <a:t>This helps us to extend their learning, to gain ideas to include in future planning and provides opportunities for us to assess understanding. </a:t>
            </a:r>
          </a:p>
        </p:txBody>
      </p:sp>
      <p:pic>
        <p:nvPicPr>
          <p:cNvPr id="4" name="Picture 3">
            <a:extLst>
              <a:ext uri="{FF2B5EF4-FFF2-40B4-BE49-F238E27FC236}">
                <a16:creationId xmlns:a16="http://schemas.microsoft.com/office/drawing/2014/main" id="{063A94BC-62BF-48F1-B0FF-0BF13EEB4BC7}"/>
              </a:ext>
            </a:extLst>
          </p:cNvPr>
          <p:cNvPicPr>
            <a:picLocks noChangeAspect="1"/>
          </p:cNvPicPr>
          <p:nvPr/>
        </p:nvPicPr>
        <p:blipFill>
          <a:blip r:embed="rId3"/>
          <a:srcRect/>
          <a:stretch>
            <a:fillRect/>
          </a:stretch>
        </p:blipFill>
        <p:spPr>
          <a:xfrm>
            <a:off x="7308854" y="5300667"/>
            <a:ext cx="1273173" cy="1341433"/>
          </a:xfrm>
          <a:prstGeom prst="rect">
            <a:avLst/>
          </a:prstGeom>
          <a:noFill/>
          <a:ln cap="flat">
            <a:noFill/>
          </a:ln>
        </p:spPr>
      </p:pic>
      <p:pic>
        <p:nvPicPr>
          <p:cNvPr id="5" name="Picture 4">
            <a:extLst>
              <a:ext uri="{FF2B5EF4-FFF2-40B4-BE49-F238E27FC236}">
                <a16:creationId xmlns:a16="http://schemas.microsoft.com/office/drawing/2014/main" id="{B577939F-DBE0-49B2-9C3B-0E8861D7FBF2}"/>
              </a:ext>
            </a:extLst>
          </p:cNvPr>
          <p:cNvPicPr>
            <a:picLocks noChangeAspect="1"/>
          </p:cNvPicPr>
          <p:nvPr/>
        </p:nvPicPr>
        <p:blipFill>
          <a:blip r:embed="rId4"/>
          <a:srcRect/>
          <a:stretch>
            <a:fillRect/>
          </a:stretch>
        </p:blipFill>
        <p:spPr>
          <a:xfrm>
            <a:off x="761996" y="304796"/>
            <a:ext cx="1371600" cy="1157292"/>
          </a:xfrm>
          <a:prstGeom prst="rect">
            <a:avLst/>
          </a:prstGeom>
          <a:noFill/>
          <a:ln cap="flat">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6BC1-2FA3-42B5-B0B8-EB9B4B171482}"/>
              </a:ext>
            </a:extLst>
          </p:cNvPr>
          <p:cNvSpPr txBox="1">
            <a:spLocks noGrp="1"/>
          </p:cNvSpPr>
          <p:nvPr>
            <p:ph type="title"/>
          </p:nvPr>
        </p:nvSpPr>
        <p:spPr>
          <a:xfrm>
            <a:off x="539550" y="620685"/>
            <a:ext cx="8229600" cy="1066803"/>
          </a:xfrm>
          <a:prstGeom prst="rect">
            <a:avLst/>
          </a:prstGeom>
          <a:noFill/>
          <a:ln>
            <a:noFill/>
          </a:ln>
        </p:spPr>
        <p:txBody>
          <a:bodyPr vert="horz" wrap="square" lIns="91440" tIns="45720" rIns="91440" bIns="45720" anchor="ctr" anchorCtr="0" compatLnSpc="1">
            <a:normAutofit/>
          </a:bodyPr>
          <a:lstStyle/>
          <a:p>
            <a:pPr lvl="0"/>
            <a:r>
              <a:rPr lang="en-GB" u="sng">
                <a:solidFill>
                  <a:srgbClr val="000000"/>
                </a:solidFill>
                <a:latin typeface="Comic Sans MS" pitchFamily="66"/>
              </a:rPr>
              <a:t>We encourage independence </a:t>
            </a:r>
          </a:p>
        </p:txBody>
      </p:sp>
      <p:sp>
        <p:nvSpPr>
          <p:cNvPr id="3" name="Content Placeholder 2">
            <a:extLst>
              <a:ext uri="{FF2B5EF4-FFF2-40B4-BE49-F238E27FC236}">
                <a16:creationId xmlns:a16="http://schemas.microsoft.com/office/drawing/2014/main" id="{8528BE7B-3193-40CC-A635-1205CC757035}"/>
              </a:ext>
            </a:extLst>
          </p:cNvPr>
          <p:cNvSpPr txBox="1">
            <a:spLocks noGrp="1"/>
          </p:cNvSpPr>
          <p:nvPr>
            <p:ph idx="1"/>
          </p:nvPr>
        </p:nvSpPr>
        <p:spPr>
          <a:xfrm>
            <a:off x="539550" y="1666384"/>
            <a:ext cx="8229600" cy="4525959"/>
          </a:xfrm>
          <a:prstGeom prst="rect">
            <a:avLst/>
          </a:prstGeom>
          <a:noFill/>
          <a:ln>
            <a:noFill/>
          </a:ln>
        </p:spPr>
        <p:txBody>
          <a:bodyPr vert="horz" wrap="square" lIns="91440" tIns="45720" rIns="91440" bIns="45720" anchor="t" anchorCtr="0" compatLnSpc="1">
            <a:normAutofit/>
          </a:bodyPr>
          <a:lstStyle/>
          <a:p>
            <a:pPr marL="0" lvl="0" indent="0">
              <a:lnSpc>
                <a:spcPct val="87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latin typeface="Comic Sans MS" pitchFamily="66"/>
              </a:rPr>
              <a:t>We encourage children to:</a:t>
            </a:r>
          </a:p>
          <a:p>
            <a:pPr marL="0" lvl="0" indent="0">
              <a:lnSpc>
                <a:spcPct val="87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2400">
              <a:latin typeface="Comic Sans MS" pitchFamily="66"/>
            </a:endParaRPr>
          </a:p>
          <a:p>
            <a:pPr marL="0" lvl="0" indent="0">
              <a:lnSpc>
                <a:spcPct val="87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latin typeface="Comic Sans MS" pitchFamily="66"/>
              </a:rPr>
              <a:t>  - take off and put on their own coat </a:t>
            </a:r>
          </a:p>
          <a:p>
            <a:pPr marL="0" lvl="0" indent="0">
              <a:lnSpc>
                <a:spcPct val="87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latin typeface="Comic Sans MS" pitchFamily="66"/>
              </a:rPr>
              <a:t>  - change their own shoes </a:t>
            </a:r>
          </a:p>
          <a:p>
            <a:pPr marL="0" lvl="0" indent="0">
              <a:lnSpc>
                <a:spcPct val="87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latin typeface="Comic Sans MS" pitchFamily="66"/>
              </a:rPr>
              <a:t>  - use the toilet and washing hands independently</a:t>
            </a:r>
          </a:p>
          <a:p>
            <a:pPr marL="0" lvl="0" indent="0">
              <a:lnSpc>
                <a:spcPct val="87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latin typeface="Comic Sans MS" pitchFamily="66"/>
              </a:rPr>
              <a:t>  - become more independent in play, </a:t>
            </a:r>
          </a:p>
          <a:p>
            <a:pPr marL="0" lvl="0" indent="0">
              <a:lnSpc>
                <a:spcPct val="87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latin typeface="Comic Sans MS" pitchFamily="66"/>
              </a:rPr>
              <a:t>   taking turns and asking for and sharing toys</a:t>
            </a:r>
          </a:p>
          <a:p>
            <a:pPr marL="0" lvl="0" indent="0">
              <a:lnSpc>
                <a:spcPct val="87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DA1F28"/>
                </a:solidFill>
                <a:latin typeface="Comic Sans MS" pitchFamily="66"/>
              </a:rPr>
              <a:t>  </a:t>
            </a:r>
          </a:p>
          <a:p>
            <a:pPr marL="0" lvl="0" indent="0">
              <a:lnSpc>
                <a:spcPct val="87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a:latin typeface="Comic Sans MS" pitchFamily="66"/>
              </a:rPr>
              <a:t>In your packs you will find a </a:t>
            </a:r>
            <a:r>
              <a:rPr lang="en-GB" sz="2400">
                <a:highlight>
                  <a:srgbClr val="FFFF00"/>
                </a:highlight>
                <a:latin typeface="Comic Sans MS" pitchFamily="66"/>
              </a:rPr>
              <a:t>readiness checklist </a:t>
            </a:r>
            <a:r>
              <a:rPr lang="en-GB" sz="2400">
                <a:latin typeface="Comic Sans MS" pitchFamily="66"/>
              </a:rPr>
              <a:t>to support your child in preparing for coming to Nursery.</a:t>
            </a:r>
          </a:p>
          <a:p>
            <a:pPr marL="0" lvl="0" indent="0">
              <a:lnSpc>
                <a:spcPct val="87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solidFill>
                <a:srgbClr val="DA1F28"/>
              </a:solidFill>
              <a:latin typeface="Comic Sans MS" pitchFamily="66"/>
            </a:endParaRPr>
          </a:p>
          <a:p>
            <a:pPr lvl="0"/>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62ED3BB5-62AD-4130-9B00-DE4E784605C6}"/>
              </a:ext>
            </a:extLst>
          </p:cNvPr>
          <p:cNvSpPr txBox="1">
            <a:spLocks noGrp="1"/>
          </p:cNvSpPr>
          <p:nvPr>
            <p:ph type="title"/>
          </p:nvPr>
        </p:nvSpPr>
        <p:spPr>
          <a:xfrm>
            <a:off x="529428" y="240505"/>
            <a:ext cx="8229600" cy="836611"/>
          </a:xfrm>
          <a:prstGeom prst="rect">
            <a:avLst/>
          </a:prstGeom>
          <a:noFill/>
          <a:ln>
            <a:noFill/>
          </a:ln>
        </p:spPr>
        <p:txBody>
          <a:bodyPr vert="horz" wrap="square" lIns="91440" tIns="45720" rIns="91440" bIns="45720" anchor="ctr" anchorCtr="0" compatLnSpc="1">
            <a:normAutofit/>
          </a:bodyPr>
          <a:lstStyle/>
          <a:p>
            <a:pPr lvl="0"/>
            <a:r>
              <a:rPr lang="en-GB" sz="3600" b="1" u="sng">
                <a:latin typeface="Comic Sans MS" pitchFamily="66"/>
              </a:rPr>
              <a:t>Floorbooks</a:t>
            </a:r>
          </a:p>
        </p:txBody>
      </p:sp>
      <p:sp>
        <p:nvSpPr>
          <p:cNvPr id="3" name="Rectangle 3">
            <a:extLst>
              <a:ext uri="{FF2B5EF4-FFF2-40B4-BE49-F238E27FC236}">
                <a16:creationId xmlns:a16="http://schemas.microsoft.com/office/drawing/2014/main" id="{1EBFFBB2-8960-4CF2-B0BB-5974C221B8B1}"/>
              </a:ext>
            </a:extLst>
          </p:cNvPr>
          <p:cNvSpPr txBox="1">
            <a:spLocks noGrp="1"/>
          </p:cNvSpPr>
          <p:nvPr>
            <p:ph idx="1"/>
          </p:nvPr>
        </p:nvSpPr>
        <p:spPr>
          <a:xfrm>
            <a:off x="323853" y="1604863"/>
            <a:ext cx="8640759" cy="4870579"/>
          </a:xfrm>
          <a:prstGeom prst="rect">
            <a:avLst/>
          </a:prstGeom>
          <a:noFill/>
          <a:ln>
            <a:noFill/>
          </a:ln>
        </p:spPr>
        <p:txBody>
          <a:bodyPr vert="horz" wrap="square" lIns="91440" tIns="45720" rIns="91440" bIns="45720" anchor="t" anchorCtr="0" compatLnSpc="1">
            <a:normAutofit/>
          </a:bodyPr>
          <a:lstStyle/>
          <a:p>
            <a:pPr lvl="0">
              <a:lnSpc>
                <a:spcPct val="80000"/>
              </a:lnSpc>
            </a:pPr>
            <a:r>
              <a:rPr lang="en-GB">
                <a:latin typeface="Comic Sans MS" pitchFamily="66"/>
              </a:rPr>
              <a:t>Each area of learning has a floor book to record WOW moments in learning throughout the Nursery year</a:t>
            </a:r>
          </a:p>
          <a:p>
            <a:pPr lvl="0">
              <a:lnSpc>
                <a:spcPct val="80000"/>
              </a:lnSpc>
              <a:buNone/>
            </a:pPr>
            <a:endParaRPr lang="en-GB">
              <a:latin typeface="Comic Sans MS" pitchFamily="66"/>
            </a:endParaRPr>
          </a:p>
          <a:p>
            <a:pPr lvl="0">
              <a:lnSpc>
                <a:spcPct val="80000"/>
              </a:lnSpc>
            </a:pPr>
            <a:r>
              <a:rPr lang="en-GB">
                <a:latin typeface="Comic Sans MS" pitchFamily="66"/>
              </a:rPr>
              <a:t>Photographs will be regularly taken and added along with annotations across all aspects of learning in the class floorbooks.</a:t>
            </a:r>
          </a:p>
          <a:p>
            <a:pPr marL="109728" lvl="0" indent="0">
              <a:lnSpc>
                <a:spcPct val="80000"/>
              </a:lnSpc>
              <a:buNone/>
            </a:pPr>
            <a:endParaRPr lang="en-GB">
              <a:latin typeface="Comic Sans MS" pitchFamily="66"/>
            </a:endParaRPr>
          </a:p>
        </p:txBody>
      </p:sp>
      <p:sp>
        <p:nvSpPr>
          <p:cNvPr id="4" name="Picture 5" descr="j0232065">
            <a:extLst>
              <a:ext uri="{FF2B5EF4-FFF2-40B4-BE49-F238E27FC236}">
                <a16:creationId xmlns:a16="http://schemas.microsoft.com/office/drawing/2014/main" id="{93D6C5DE-D3F9-401D-BC1D-D69C2F9D260E}"/>
              </a:ext>
            </a:extLst>
          </p:cNvPr>
          <p:cNvSpPr/>
          <p:nvPr/>
        </p:nvSpPr>
        <p:spPr>
          <a:xfrm>
            <a:off x="7340602" y="5084758"/>
            <a:ext cx="1803397" cy="161924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SassoonCRInfan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DF403400-1B0E-4EDA-B6A7-E844320EDA8C}"/>
              </a:ext>
            </a:extLst>
          </p:cNvPr>
          <p:cNvSpPr txBox="1"/>
          <p:nvPr/>
        </p:nvSpPr>
        <p:spPr>
          <a:xfrm>
            <a:off x="830421" y="2435294"/>
            <a:ext cx="6428789" cy="175432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0" i="0" u="none" strike="noStrike" kern="1200" cap="none" spc="0" baseline="0">
                <a:solidFill>
                  <a:srgbClr val="000000"/>
                </a:solidFill>
                <a:uFillTx/>
                <a:latin typeface="Comic Sans MS" pitchFamily="66"/>
              </a:rPr>
              <a:t>Learning in the Early Years </a:t>
            </a:r>
          </a:p>
        </p:txBody>
      </p:sp>
      <p:pic>
        <p:nvPicPr>
          <p:cNvPr id="3" name="Picture 4">
            <a:extLst>
              <a:ext uri="{FF2B5EF4-FFF2-40B4-BE49-F238E27FC236}">
                <a16:creationId xmlns:a16="http://schemas.microsoft.com/office/drawing/2014/main" id="{935DBFD0-9C63-4BA1-8DB3-8FB646B7F3D0}"/>
              </a:ext>
            </a:extLst>
          </p:cNvPr>
          <p:cNvPicPr>
            <a:picLocks noChangeAspect="1"/>
          </p:cNvPicPr>
          <p:nvPr/>
        </p:nvPicPr>
        <p:blipFill>
          <a:blip r:embed="rId2"/>
          <a:stretch>
            <a:fillRect/>
          </a:stretch>
        </p:blipFill>
        <p:spPr>
          <a:xfrm>
            <a:off x="5949525" y="4488899"/>
            <a:ext cx="2619371" cy="1743075"/>
          </a:xfrm>
          <a:prstGeom prst="rect">
            <a:avLst/>
          </a:prstGeom>
          <a:noFill/>
          <a:ln cap="flat">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5FB8F17-8E8B-4251-AC19-1318179C74D4}"/>
              </a:ext>
            </a:extLst>
          </p:cNvPr>
          <p:cNvPicPr>
            <a:picLocks noChangeAspect="1"/>
          </p:cNvPicPr>
          <p:nvPr/>
        </p:nvPicPr>
        <p:blipFill>
          <a:blip r:embed="rId2"/>
          <a:srcRect l="22041" t="9009" r="19796"/>
          <a:stretch>
            <a:fillRect/>
          </a:stretch>
        </p:blipFill>
        <p:spPr>
          <a:xfrm>
            <a:off x="513179" y="703959"/>
            <a:ext cx="8630820" cy="5450089"/>
          </a:xfrm>
          <a:prstGeom prst="rect">
            <a:avLst/>
          </a:prstGeom>
          <a:noFill/>
          <a:ln cap="flat">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8344AE1-9843-4F28-B9D6-462CB947C4D8}"/>
              </a:ext>
            </a:extLst>
          </p:cNvPr>
          <p:cNvSpPr txBox="1">
            <a:spLocks noGrp="1"/>
          </p:cNvSpPr>
          <p:nvPr>
            <p:ph idx="1"/>
          </p:nvPr>
        </p:nvSpPr>
        <p:spPr>
          <a:xfrm>
            <a:off x="539550" y="1543470"/>
            <a:ext cx="8229600" cy="4325112"/>
          </a:xfrm>
          <a:prstGeom prst="rect">
            <a:avLst/>
          </a:prstGeom>
          <a:noFill/>
          <a:ln>
            <a:noFill/>
          </a:ln>
        </p:spPr>
        <p:txBody>
          <a:bodyPr vert="horz" wrap="square" lIns="91440" tIns="45720" rIns="91440" bIns="45720" anchor="t" anchorCtr="0" compatLnSpc="1">
            <a:noAutofit/>
          </a:bodyPr>
          <a:lstStyle/>
          <a:p>
            <a:pPr lvl="0"/>
            <a:r>
              <a:rPr lang="en-GB" sz="2000">
                <a:latin typeface="Comic Sans MS" pitchFamily="66"/>
              </a:rPr>
              <a:t>Your child will be learning skills, acquiring new knowledge and demonstrating their understanding through 7 areas of learning and development. </a:t>
            </a:r>
          </a:p>
          <a:p>
            <a:pPr marL="109728" lvl="0" indent="0">
              <a:buNone/>
            </a:pPr>
            <a:r>
              <a:rPr lang="en-GB" sz="2000">
                <a:latin typeface="Comic Sans MS" pitchFamily="66"/>
              </a:rPr>
              <a:t>3 Prime </a:t>
            </a:r>
            <a:r>
              <a:rPr lang="en-GB" sz="2000">
                <a:highlight>
                  <a:srgbClr val="FFFF00"/>
                </a:highlight>
                <a:latin typeface="Comic Sans MS" pitchFamily="66"/>
              </a:rPr>
              <a:t>areas-Communication and language, Physical development and Personal, social and emotional development. </a:t>
            </a:r>
          </a:p>
          <a:p>
            <a:pPr marL="109728" lvl="0" indent="0">
              <a:buNone/>
            </a:pPr>
            <a:endParaRPr lang="en-GB" sz="2000">
              <a:highlight>
                <a:srgbClr val="FFFF00"/>
              </a:highlight>
              <a:latin typeface="Comic Sans MS" pitchFamily="66"/>
            </a:endParaRPr>
          </a:p>
          <a:p>
            <a:pPr marL="109728" lvl="0" indent="0">
              <a:buNone/>
            </a:pPr>
            <a:r>
              <a:rPr lang="en-GB" sz="2000">
                <a:latin typeface="Comic Sans MS" pitchFamily="66"/>
              </a:rPr>
              <a:t>As children grow, the prime areas will help them to develop skills in 4 specific areas. These are: </a:t>
            </a:r>
          </a:p>
          <a:p>
            <a:pPr lvl="0"/>
            <a:r>
              <a:rPr lang="en-GB" sz="2000">
                <a:highlight>
                  <a:srgbClr val="FFFF00"/>
                </a:highlight>
                <a:latin typeface="Comic Sans MS" pitchFamily="66"/>
              </a:rPr>
              <a:t>Literacy, Mathematics, Understanding the world and Expressive arts and design. </a:t>
            </a:r>
          </a:p>
          <a:p>
            <a:pPr marL="109728" lvl="0" indent="0">
              <a:buNone/>
            </a:pPr>
            <a:endParaRPr lang="en-GB" sz="2000">
              <a:highlight>
                <a:srgbClr val="FFFF00"/>
              </a:highlight>
              <a:latin typeface="Comic Sans MS" pitchFamily="66"/>
            </a:endParaRPr>
          </a:p>
          <a:p>
            <a:pPr marL="109728" lvl="0" indent="0">
              <a:buNone/>
            </a:pPr>
            <a:r>
              <a:rPr lang="en-GB" sz="2000">
                <a:latin typeface="Comic Sans MS" pitchFamily="66"/>
              </a:rPr>
              <a:t>Over the next few slides you will see what this looks like in the Nursery setting.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535FBC5C-20E3-4F4B-8FC3-58B5EC11A2CC}"/>
              </a:ext>
            </a:extLst>
          </p:cNvPr>
          <p:cNvSpPr txBox="1"/>
          <p:nvPr/>
        </p:nvSpPr>
        <p:spPr>
          <a:xfrm>
            <a:off x="5508629" y="5688016"/>
            <a:ext cx="2520945" cy="101599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Building </a:t>
            </a:r>
          </a:p>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Relationships</a:t>
            </a:r>
          </a:p>
        </p:txBody>
      </p:sp>
      <p:sp>
        <p:nvSpPr>
          <p:cNvPr id="3" name="Text Box 7">
            <a:extLst>
              <a:ext uri="{FF2B5EF4-FFF2-40B4-BE49-F238E27FC236}">
                <a16:creationId xmlns:a16="http://schemas.microsoft.com/office/drawing/2014/main" id="{EE55C504-2794-46CB-962E-0AFFEC1548C1}"/>
              </a:ext>
            </a:extLst>
          </p:cNvPr>
          <p:cNvSpPr txBox="1"/>
          <p:nvPr/>
        </p:nvSpPr>
        <p:spPr>
          <a:xfrm>
            <a:off x="395285" y="3429000"/>
            <a:ext cx="3529007" cy="45720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omic Sans MS" pitchFamily="66"/>
            </a:endParaRPr>
          </a:p>
        </p:txBody>
      </p:sp>
      <p:sp>
        <p:nvSpPr>
          <p:cNvPr id="4" name="Text Box 8">
            <a:extLst>
              <a:ext uri="{FF2B5EF4-FFF2-40B4-BE49-F238E27FC236}">
                <a16:creationId xmlns:a16="http://schemas.microsoft.com/office/drawing/2014/main" id="{E2059650-D03B-4916-8038-5FC85D9A5142}"/>
              </a:ext>
            </a:extLst>
          </p:cNvPr>
          <p:cNvSpPr txBox="1"/>
          <p:nvPr/>
        </p:nvSpPr>
        <p:spPr>
          <a:xfrm>
            <a:off x="4500567" y="1943100"/>
            <a:ext cx="3024185" cy="45720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Self Regulation </a:t>
            </a:r>
          </a:p>
        </p:txBody>
      </p:sp>
      <p:sp>
        <p:nvSpPr>
          <p:cNvPr id="5" name="Text Box 9">
            <a:extLst>
              <a:ext uri="{FF2B5EF4-FFF2-40B4-BE49-F238E27FC236}">
                <a16:creationId xmlns:a16="http://schemas.microsoft.com/office/drawing/2014/main" id="{819328F9-EE06-4F2B-A21F-5894D188CD53}"/>
              </a:ext>
            </a:extLst>
          </p:cNvPr>
          <p:cNvSpPr txBox="1"/>
          <p:nvPr/>
        </p:nvSpPr>
        <p:spPr>
          <a:xfrm>
            <a:off x="3131838" y="546893"/>
            <a:ext cx="5327651" cy="146526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2200"/>
              </a:spcBef>
              <a:spcAft>
                <a:spcPts val="0"/>
              </a:spcAft>
              <a:buNone/>
              <a:tabLst/>
              <a:defRPr sz="1800" b="0" i="0" u="none" strike="noStrike" kern="0" cap="none" spc="0" baseline="0">
                <a:solidFill>
                  <a:srgbClr val="000000"/>
                </a:solidFill>
                <a:uFillTx/>
              </a:defRPr>
            </a:pPr>
            <a:r>
              <a:rPr lang="en-GB" sz="3600" b="0" i="0" u="none" strike="noStrike" kern="1200" cap="none" spc="0" baseline="0">
                <a:solidFill>
                  <a:srgbClr val="FF0000"/>
                </a:solidFill>
                <a:uFillTx/>
                <a:latin typeface="Comic Sans MS" pitchFamily="66"/>
              </a:rPr>
              <a:t>Personal, Social, </a:t>
            </a:r>
          </a:p>
          <a:p>
            <a:pPr marL="0" marR="0" lvl="0" indent="0" algn="ctr" defTabSz="914400" rtl="0" fontAlgn="auto" hangingPunct="1">
              <a:lnSpc>
                <a:spcPct val="100000"/>
              </a:lnSpc>
              <a:spcBef>
                <a:spcPts val="2200"/>
              </a:spcBef>
              <a:spcAft>
                <a:spcPts val="0"/>
              </a:spcAft>
              <a:buNone/>
              <a:tabLst/>
              <a:defRPr sz="1800" b="0" i="0" u="none" strike="noStrike" kern="0" cap="none" spc="0" baseline="0">
                <a:solidFill>
                  <a:srgbClr val="000000"/>
                </a:solidFill>
                <a:uFillTx/>
              </a:defRPr>
            </a:pPr>
            <a:r>
              <a:rPr lang="en-GB" sz="3600" b="0" i="0" u="none" strike="noStrike" kern="1200" cap="none" spc="0" baseline="0">
                <a:solidFill>
                  <a:srgbClr val="FF0000"/>
                </a:solidFill>
                <a:uFillTx/>
                <a:latin typeface="Comic Sans MS" pitchFamily="66"/>
              </a:rPr>
              <a:t>Emotional Development</a:t>
            </a:r>
          </a:p>
        </p:txBody>
      </p:sp>
      <p:sp>
        <p:nvSpPr>
          <p:cNvPr id="6" name="Text Box 11">
            <a:extLst>
              <a:ext uri="{FF2B5EF4-FFF2-40B4-BE49-F238E27FC236}">
                <a16:creationId xmlns:a16="http://schemas.microsoft.com/office/drawing/2014/main" id="{4177E029-A084-48DC-95D6-102FCC6A2579}"/>
              </a:ext>
            </a:extLst>
          </p:cNvPr>
          <p:cNvSpPr txBox="1"/>
          <p:nvPr/>
        </p:nvSpPr>
        <p:spPr>
          <a:xfrm>
            <a:off x="6624635" y="2924178"/>
            <a:ext cx="2519364" cy="100488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FFFFFF"/>
                </a:solidFill>
                <a:uFillTx/>
                <a:latin typeface="Comic Sans MS" pitchFamily="66"/>
              </a:rPr>
              <a:t>Managing </a:t>
            </a:r>
          </a:p>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FFFFFF"/>
                </a:solidFill>
                <a:uFillTx/>
                <a:latin typeface="Comic Sans MS" pitchFamily="66"/>
              </a:rPr>
              <a:t>Feelings</a:t>
            </a:r>
          </a:p>
        </p:txBody>
      </p:sp>
      <p:sp>
        <p:nvSpPr>
          <p:cNvPr id="7" name="Text Box 12">
            <a:extLst>
              <a:ext uri="{FF2B5EF4-FFF2-40B4-BE49-F238E27FC236}">
                <a16:creationId xmlns:a16="http://schemas.microsoft.com/office/drawing/2014/main" id="{F7F48A09-C716-42AE-94FA-C9F2B6FFCFB6}"/>
              </a:ext>
            </a:extLst>
          </p:cNvPr>
          <p:cNvSpPr txBox="1"/>
          <p:nvPr/>
        </p:nvSpPr>
        <p:spPr>
          <a:xfrm>
            <a:off x="2682877" y="2254252"/>
            <a:ext cx="2016123" cy="101599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Managing</a:t>
            </a:r>
          </a:p>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self</a:t>
            </a:r>
          </a:p>
        </p:txBody>
      </p:sp>
      <p:pic>
        <p:nvPicPr>
          <p:cNvPr id="8" name="Picture 12" descr="\\server01\Profile$\Staff\nbedford\Desktop\transition pictures\IMG_8892.JPG">
            <a:extLst>
              <a:ext uri="{FF2B5EF4-FFF2-40B4-BE49-F238E27FC236}">
                <a16:creationId xmlns:a16="http://schemas.microsoft.com/office/drawing/2014/main" id="{140F8BAE-F73E-4431-B795-8C29545D352D}"/>
              </a:ext>
            </a:extLst>
          </p:cNvPr>
          <p:cNvPicPr>
            <a:picLocks noChangeAspect="1"/>
          </p:cNvPicPr>
          <p:nvPr/>
        </p:nvPicPr>
        <p:blipFill>
          <a:blip r:embed="rId2"/>
          <a:srcRect t="28199" b="32351"/>
          <a:stretch>
            <a:fillRect/>
          </a:stretch>
        </p:blipFill>
        <p:spPr>
          <a:xfrm>
            <a:off x="268449" y="275828"/>
            <a:ext cx="2652710" cy="1275716"/>
          </a:xfrm>
          <a:prstGeom prst="rect">
            <a:avLst/>
          </a:prstGeom>
          <a:noFill/>
          <a:ln cap="flat">
            <a:noFill/>
          </a:ln>
        </p:spPr>
      </p:pic>
      <p:pic>
        <p:nvPicPr>
          <p:cNvPr id="9" name="Picture 10">
            <a:extLst>
              <a:ext uri="{FF2B5EF4-FFF2-40B4-BE49-F238E27FC236}">
                <a16:creationId xmlns:a16="http://schemas.microsoft.com/office/drawing/2014/main" id="{E141BB64-1362-41CB-B1EC-98E66F5FB464}"/>
              </a:ext>
            </a:extLst>
          </p:cNvPr>
          <p:cNvPicPr>
            <a:picLocks noChangeAspect="1"/>
          </p:cNvPicPr>
          <p:nvPr/>
        </p:nvPicPr>
        <p:blipFill>
          <a:blip r:embed="rId3"/>
          <a:stretch>
            <a:fillRect/>
          </a:stretch>
        </p:blipFill>
        <p:spPr>
          <a:xfrm>
            <a:off x="72905" y="1703993"/>
            <a:ext cx="2937345" cy="2436400"/>
          </a:xfrm>
          <a:prstGeom prst="rect">
            <a:avLst/>
          </a:prstGeom>
          <a:noFill/>
          <a:ln cap="flat">
            <a:noFill/>
          </a:ln>
        </p:spPr>
      </p:pic>
      <p:pic>
        <p:nvPicPr>
          <p:cNvPr id="10" name="Picture 11">
            <a:extLst>
              <a:ext uri="{FF2B5EF4-FFF2-40B4-BE49-F238E27FC236}">
                <a16:creationId xmlns:a16="http://schemas.microsoft.com/office/drawing/2014/main" id="{4DFDBA43-608E-49DF-AC77-36D34F1D92DB}"/>
              </a:ext>
            </a:extLst>
          </p:cNvPr>
          <p:cNvPicPr>
            <a:picLocks noChangeAspect="1"/>
          </p:cNvPicPr>
          <p:nvPr/>
        </p:nvPicPr>
        <p:blipFill>
          <a:blip r:embed="rId4"/>
          <a:stretch>
            <a:fillRect/>
          </a:stretch>
        </p:blipFill>
        <p:spPr>
          <a:xfrm>
            <a:off x="6184571" y="2469337"/>
            <a:ext cx="2755215" cy="2776566"/>
          </a:xfrm>
          <a:prstGeom prst="rect">
            <a:avLst/>
          </a:prstGeom>
          <a:noFill/>
          <a:ln cap="flat">
            <a:noFill/>
          </a:ln>
        </p:spPr>
      </p:pic>
      <p:pic>
        <p:nvPicPr>
          <p:cNvPr id="11" name="Picture 12">
            <a:extLst>
              <a:ext uri="{FF2B5EF4-FFF2-40B4-BE49-F238E27FC236}">
                <a16:creationId xmlns:a16="http://schemas.microsoft.com/office/drawing/2014/main" id="{8ACBFB83-DA88-4D03-BA85-8DBB8D206D08}"/>
              </a:ext>
            </a:extLst>
          </p:cNvPr>
          <p:cNvPicPr>
            <a:picLocks noChangeAspect="1"/>
          </p:cNvPicPr>
          <p:nvPr/>
        </p:nvPicPr>
        <p:blipFill>
          <a:blip r:embed="rId5"/>
          <a:stretch>
            <a:fillRect/>
          </a:stretch>
        </p:blipFill>
        <p:spPr>
          <a:xfrm>
            <a:off x="3214463" y="3657600"/>
            <a:ext cx="2750076" cy="2340681"/>
          </a:xfrm>
          <a:prstGeom prst="rect">
            <a:avLst/>
          </a:prstGeom>
          <a:noFill/>
          <a:ln cap="flat">
            <a:noFill/>
          </a:ln>
        </p:spPr>
      </p:pic>
      <p:pic>
        <p:nvPicPr>
          <p:cNvPr id="12" name="Picture 11">
            <a:extLst>
              <a:ext uri="{FF2B5EF4-FFF2-40B4-BE49-F238E27FC236}">
                <a16:creationId xmlns:a16="http://schemas.microsoft.com/office/drawing/2014/main" id="{AB25F45D-6B32-49D6-8C4B-4A621ACE1AA8}"/>
              </a:ext>
            </a:extLst>
          </p:cNvPr>
          <p:cNvPicPr>
            <a:picLocks noChangeAspect="1"/>
          </p:cNvPicPr>
          <p:nvPr/>
        </p:nvPicPr>
        <p:blipFill>
          <a:blip r:embed="rId6"/>
          <a:srcRect l="29340" t="45343" r="26021" b="10087"/>
          <a:stretch>
            <a:fillRect/>
          </a:stretch>
        </p:blipFill>
        <p:spPr>
          <a:xfrm>
            <a:off x="268449" y="4394588"/>
            <a:ext cx="2863388" cy="2187583"/>
          </a:xfrm>
          <a:prstGeom prst="rect">
            <a:avLst/>
          </a:prstGeom>
          <a:noFill/>
          <a:ln cap="flat">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5730D482-D0AC-4311-A3DA-FBF98996AF1F}"/>
              </a:ext>
            </a:extLst>
          </p:cNvPr>
          <p:cNvSpPr txBox="1"/>
          <p:nvPr/>
        </p:nvSpPr>
        <p:spPr>
          <a:xfrm>
            <a:off x="5148062" y="535783"/>
            <a:ext cx="3168652" cy="146526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2200"/>
              </a:spcBef>
              <a:spcAft>
                <a:spcPts val="0"/>
              </a:spcAft>
              <a:buNone/>
              <a:tabLst/>
              <a:defRPr sz="1800" b="0" i="0" u="none" strike="noStrike" kern="0" cap="none" spc="0" baseline="0">
                <a:solidFill>
                  <a:srgbClr val="000000"/>
                </a:solidFill>
                <a:uFillTx/>
              </a:defRPr>
            </a:pPr>
            <a:r>
              <a:rPr lang="en-GB" sz="3600" b="0" i="0" u="none" strike="noStrike" kern="1200" cap="none" spc="0" baseline="0">
                <a:solidFill>
                  <a:srgbClr val="FF0000"/>
                </a:solidFill>
                <a:uFillTx/>
                <a:latin typeface="Comic Sans MS" pitchFamily="66"/>
              </a:rPr>
              <a:t>Physical</a:t>
            </a:r>
          </a:p>
          <a:p>
            <a:pPr marL="0" marR="0" lvl="0" indent="0" algn="ctr" defTabSz="914400" rtl="0" fontAlgn="auto" hangingPunct="1">
              <a:lnSpc>
                <a:spcPct val="100000"/>
              </a:lnSpc>
              <a:spcBef>
                <a:spcPts val="2200"/>
              </a:spcBef>
              <a:spcAft>
                <a:spcPts val="0"/>
              </a:spcAft>
              <a:buNone/>
              <a:tabLst/>
              <a:defRPr sz="1800" b="0" i="0" u="none" strike="noStrike" kern="0" cap="none" spc="0" baseline="0">
                <a:solidFill>
                  <a:srgbClr val="000000"/>
                </a:solidFill>
                <a:uFillTx/>
              </a:defRPr>
            </a:pPr>
            <a:r>
              <a:rPr lang="en-GB" sz="3600" b="0" i="0" u="none" strike="noStrike" kern="1200" cap="none" spc="0" baseline="0">
                <a:solidFill>
                  <a:srgbClr val="FF0000"/>
                </a:solidFill>
                <a:uFillTx/>
                <a:latin typeface="Comic Sans MS" pitchFamily="66"/>
              </a:rPr>
              <a:t> Development</a:t>
            </a:r>
          </a:p>
        </p:txBody>
      </p:sp>
      <p:sp>
        <p:nvSpPr>
          <p:cNvPr id="3" name="Text Box 5">
            <a:extLst>
              <a:ext uri="{FF2B5EF4-FFF2-40B4-BE49-F238E27FC236}">
                <a16:creationId xmlns:a16="http://schemas.microsoft.com/office/drawing/2014/main" id="{9064CB40-BC4B-479B-A522-E37BF081D053}"/>
              </a:ext>
            </a:extLst>
          </p:cNvPr>
          <p:cNvSpPr txBox="1"/>
          <p:nvPr/>
        </p:nvSpPr>
        <p:spPr>
          <a:xfrm>
            <a:off x="6464058" y="2028130"/>
            <a:ext cx="2519364"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Fine Motor</a:t>
            </a:r>
          </a:p>
        </p:txBody>
      </p:sp>
      <p:pic>
        <p:nvPicPr>
          <p:cNvPr id="4" name="Picture 10" descr="\\server01\Profile$\Staff\nbedford\Desktop\transition pictures\IMG_8749.JPG">
            <a:extLst>
              <a:ext uri="{FF2B5EF4-FFF2-40B4-BE49-F238E27FC236}">
                <a16:creationId xmlns:a16="http://schemas.microsoft.com/office/drawing/2014/main" id="{FAB4F901-ED41-4764-BEFD-47A614B3D34F}"/>
              </a:ext>
            </a:extLst>
          </p:cNvPr>
          <p:cNvPicPr>
            <a:picLocks noChangeAspect="1"/>
          </p:cNvPicPr>
          <p:nvPr/>
        </p:nvPicPr>
        <p:blipFill>
          <a:blip r:embed="rId2"/>
          <a:srcRect/>
          <a:stretch>
            <a:fillRect/>
          </a:stretch>
        </p:blipFill>
        <p:spPr>
          <a:xfrm>
            <a:off x="539752" y="3141658"/>
            <a:ext cx="2390771" cy="3200400"/>
          </a:xfrm>
          <a:prstGeom prst="rect">
            <a:avLst/>
          </a:prstGeom>
          <a:noFill/>
          <a:ln cap="flat">
            <a:noFill/>
          </a:ln>
        </p:spPr>
      </p:pic>
      <p:sp>
        <p:nvSpPr>
          <p:cNvPr id="5" name="Rectangle 1">
            <a:extLst>
              <a:ext uri="{FF2B5EF4-FFF2-40B4-BE49-F238E27FC236}">
                <a16:creationId xmlns:a16="http://schemas.microsoft.com/office/drawing/2014/main" id="{2D25D1E6-ACF7-44DB-9F6E-A0B13BABB47A}"/>
              </a:ext>
            </a:extLst>
          </p:cNvPr>
          <p:cNvSpPr/>
          <p:nvPr/>
        </p:nvSpPr>
        <p:spPr>
          <a:xfrm>
            <a:off x="-550861" y="6380161"/>
            <a:ext cx="4572000" cy="40005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Gross Motor</a:t>
            </a:r>
          </a:p>
        </p:txBody>
      </p:sp>
      <p:pic>
        <p:nvPicPr>
          <p:cNvPr id="6" name="Picture 10">
            <a:extLst>
              <a:ext uri="{FF2B5EF4-FFF2-40B4-BE49-F238E27FC236}">
                <a16:creationId xmlns:a16="http://schemas.microsoft.com/office/drawing/2014/main" id="{C09470F3-34D1-494A-8FBA-6CF162D99A7B}"/>
              </a:ext>
            </a:extLst>
          </p:cNvPr>
          <p:cNvPicPr>
            <a:picLocks noChangeAspect="1"/>
          </p:cNvPicPr>
          <p:nvPr/>
        </p:nvPicPr>
        <p:blipFill>
          <a:blip r:embed="rId3"/>
          <a:stretch>
            <a:fillRect/>
          </a:stretch>
        </p:blipFill>
        <p:spPr>
          <a:xfrm>
            <a:off x="160577" y="515941"/>
            <a:ext cx="2691015" cy="2365845"/>
          </a:xfrm>
          <a:prstGeom prst="rect">
            <a:avLst/>
          </a:prstGeom>
          <a:noFill/>
          <a:ln cap="flat">
            <a:noFill/>
          </a:ln>
        </p:spPr>
      </p:pic>
      <p:pic>
        <p:nvPicPr>
          <p:cNvPr id="7" name="Picture 11">
            <a:extLst>
              <a:ext uri="{FF2B5EF4-FFF2-40B4-BE49-F238E27FC236}">
                <a16:creationId xmlns:a16="http://schemas.microsoft.com/office/drawing/2014/main" id="{CFEDBF71-D8AE-42E1-BBC3-597DC0E63770}"/>
              </a:ext>
            </a:extLst>
          </p:cNvPr>
          <p:cNvPicPr>
            <a:picLocks noChangeAspect="1"/>
          </p:cNvPicPr>
          <p:nvPr/>
        </p:nvPicPr>
        <p:blipFill>
          <a:blip r:embed="rId4"/>
          <a:stretch>
            <a:fillRect/>
          </a:stretch>
        </p:blipFill>
        <p:spPr>
          <a:xfrm>
            <a:off x="2980980" y="487064"/>
            <a:ext cx="2377650" cy="1835054"/>
          </a:xfrm>
          <a:prstGeom prst="rect">
            <a:avLst/>
          </a:prstGeom>
          <a:noFill/>
          <a:ln cap="flat">
            <a:noFill/>
          </a:ln>
        </p:spPr>
      </p:pic>
      <p:pic>
        <p:nvPicPr>
          <p:cNvPr id="8" name="Picture 10">
            <a:extLst>
              <a:ext uri="{FF2B5EF4-FFF2-40B4-BE49-F238E27FC236}">
                <a16:creationId xmlns:a16="http://schemas.microsoft.com/office/drawing/2014/main" id="{F44078D5-5E2A-43B1-90A1-043ACF611B7F}"/>
              </a:ext>
            </a:extLst>
          </p:cNvPr>
          <p:cNvPicPr>
            <a:picLocks noChangeAspect="1"/>
          </p:cNvPicPr>
          <p:nvPr/>
        </p:nvPicPr>
        <p:blipFill>
          <a:blip r:embed="rId5"/>
          <a:srcRect l="35084" t="38168" r="38302" b="18212"/>
          <a:stretch>
            <a:fillRect/>
          </a:stretch>
        </p:blipFill>
        <p:spPr>
          <a:xfrm>
            <a:off x="3124203" y="2396148"/>
            <a:ext cx="2390771" cy="2139732"/>
          </a:xfrm>
          <a:prstGeom prst="rect">
            <a:avLst/>
          </a:prstGeom>
          <a:noFill/>
          <a:ln cap="flat">
            <a:noFill/>
          </a:ln>
        </p:spPr>
      </p:pic>
      <p:pic>
        <p:nvPicPr>
          <p:cNvPr id="9" name="Picture 11">
            <a:extLst>
              <a:ext uri="{FF2B5EF4-FFF2-40B4-BE49-F238E27FC236}">
                <a16:creationId xmlns:a16="http://schemas.microsoft.com/office/drawing/2014/main" id="{261CB314-6089-48FF-9455-4ADBAA7E427B}"/>
              </a:ext>
            </a:extLst>
          </p:cNvPr>
          <p:cNvPicPr>
            <a:picLocks noChangeAspect="1"/>
          </p:cNvPicPr>
          <p:nvPr/>
        </p:nvPicPr>
        <p:blipFill>
          <a:blip r:embed="rId6"/>
          <a:srcRect l="35030" t="35490" r="37755" b="7793"/>
          <a:stretch>
            <a:fillRect/>
          </a:stretch>
        </p:blipFill>
        <p:spPr>
          <a:xfrm>
            <a:off x="6411909" y="2516876"/>
            <a:ext cx="2488539" cy="2782199"/>
          </a:xfrm>
          <a:prstGeom prst="rect">
            <a:avLst/>
          </a:prstGeom>
          <a:noFill/>
          <a:ln cap="flat">
            <a:noFill/>
          </a:ln>
        </p:spPr>
      </p:pic>
      <p:pic>
        <p:nvPicPr>
          <p:cNvPr id="10" name="Picture 12">
            <a:extLst>
              <a:ext uri="{FF2B5EF4-FFF2-40B4-BE49-F238E27FC236}">
                <a16:creationId xmlns:a16="http://schemas.microsoft.com/office/drawing/2014/main" id="{83BEF68C-ECB9-4B85-8C50-0CBEE75FFE34}"/>
              </a:ext>
            </a:extLst>
          </p:cNvPr>
          <p:cNvPicPr>
            <a:picLocks noChangeAspect="1"/>
          </p:cNvPicPr>
          <p:nvPr/>
        </p:nvPicPr>
        <p:blipFill>
          <a:blip r:embed="rId7"/>
          <a:srcRect l="39388" t="27435" r="37569" b="20890"/>
          <a:stretch>
            <a:fillRect/>
          </a:stretch>
        </p:blipFill>
        <p:spPr>
          <a:xfrm>
            <a:off x="4021138" y="4190603"/>
            <a:ext cx="2107033" cy="2534835"/>
          </a:xfrm>
          <a:prstGeom prst="rect">
            <a:avLst/>
          </a:prstGeom>
          <a:noFill/>
          <a:ln cap="flat">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B28CFC5B-C04A-4CDE-85D6-28EB6786D8DB}"/>
              </a:ext>
            </a:extLst>
          </p:cNvPr>
          <p:cNvSpPr txBox="1"/>
          <p:nvPr/>
        </p:nvSpPr>
        <p:spPr>
          <a:xfrm>
            <a:off x="252410" y="422279"/>
            <a:ext cx="3455983" cy="138588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2000"/>
              </a:spcBef>
              <a:spcAft>
                <a:spcPts val="0"/>
              </a:spcAft>
              <a:buNone/>
              <a:tabLst/>
              <a:defRPr sz="1800" b="0" i="0" u="none" strike="noStrike" kern="0" cap="none" spc="0" baseline="0">
                <a:solidFill>
                  <a:srgbClr val="000000"/>
                </a:solidFill>
                <a:uFillTx/>
              </a:defRPr>
            </a:pPr>
            <a:r>
              <a:rPr lang="en-GB" sz="3400" b="0" i="0" u="none" strike="noStrike" kern="1200" cap="none" spc="0" baseline="0">
                <a:solidFill>
                  <a:srgbClr val="FF0000"/>
                </a:solidFill>
                <a:uFillTx/>
                <a:latin typeface="Comic Sans MS" pitchFamily="66"/>
              </a:rPr>
              <a:t>Communication </a:t>
            </a:r>
          </a:p>
          <a:p>
            <a:pPr marL="0" marR="0" lvl="0" indent="0" algn="ctr" defTabSz="914400" rtl="0" fontAlgn="auto" hangingPunct="1">
              <a:lnSpc>
                <a:spcPct val="100000"/>
              </a:lnSpc>
              <a:spcBef>
                <a:spcPts val="2000"/>
              </a:spcBef>
              <a:spcAft>
                <a:spcPts val="0"/>
              </a:spcAft>
              <a:buNone/>
              <a:tabLst/>
              <a:defRPr sz="1800" b="0" i="0" u="none" strike="noStrike" kern="0" cap="none" spc="0" baseline="0">
                <a:solidFill>
                  <a:srgbClr val="000000"/>
                </a:solidFill>
                <a:uFillTx/>
              </a:defRPr>
            </a:pPr>
            <a:r>
              <a:rPr lang="en-GB" sz="3400" b="0" i="0" u="none" strike="noStrike" kern="1200" cap="none" spc="0" baseline="0">
                <a:solidFill>
                  <a:srgbClr val="FF0000"/>
                </a:solidFill>
                <a:uFillTx/>
                <a:latin typeface="Comic Sans MS" pitchFamily="66"/>
              </a:rPr>
              <a:t>and Language</a:t>
            </a:r>
          </a:p>
        </p:txBody>
      </p:sp>
      <p:sp>
        <p:nvSpPr>
          <p:cNvPr id="3" name="Text Box 6">
            <a:extLst>
              <a:ext uri="{FF2B5EF4-FFF2-40B4-BE49-F238E27FC236}">
                <a16:creationId xmlns:a16="http://schemas.microsoft.com/office/drawing/2014/main" id="{DD941088-8E7D-4566-9198-BB6E8C9269B4}"/>
              </a:ext>
            </a:extLst>
          </p:cNvPr>
          <p:cNvSpPr txBox="1"/>
          <p:nvPr/>
        </p:nvSpPr>
        <p:spPr>
          <a:xfrm>
            <a:off x="6624635" y="4868859"/>
            <a:ext cx="2519364" cy="82232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FFFFFF"/>
                </a:solidFill>
                <a:uFillTx/>
                <a:latin typeface="Comic Sans MS" pitchFamily="66"/>
              </a:rPr>
              <a:t>Listening and Attention</a:t>
            </a:r>
          </a:p>
        </p:txBody>
      </p:sp>
      <p:sp>
        <p:nvSpPr>
          <p:cNvPr id="4" name="Text Box 7">
            <a:extLst>
              <a:ext uri="{FF2B5EF4-FFF2-40B4-BE49-F238E27FC236}">
                <a16:creationId xmlns:a16="http://schemas.microsoft.com/office/drawing/2014/main" id="{BA8EEA8C-4D28-43A7-8B29-28796636B86D}"/>
              </a:ext>
            </a:extLst>
          </p:cNvPr>
          <p:cNvSpPr txBox="1"/>
          <p:nvPr/>
        </p:nvSpPr>
        <p:spPr>
          <a:xfrm>
            <a:off x="3382959" y="1381128"/>
            <a:ext cx="2667003" cy="45720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Speaking</a:t>
            </a:r>
          </a:p>
        </p:txBody>
      </p:sp>
      <p:sp>
        <p:nvSpPr>
          <p:cNvPr id="5" name="Text Box 8">
            <a:extLst>
              <a:ext uri="{FF2B5EF4-FFF2-40B4-BE49-F238E27FC236}">
                <a16:creationId xmlns:a16="http://schemas.microsoft.com/office/drawing/2014/main" id="{6C9CAB81-4B31-4F0E-86C6-3F64B4945DE5}"/>
              </a:ext>
            </a:extLst>
          </p:cNvPr>
          <p:cNvSpPr txBox="1"/>
          <p:nvPr/>
        </p:nvSpPr>
        <p:spPr>
          <a:xfrm>
            <a:off x="250829" y="5357817"/>
            <a:ext cx="4032247"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Listening, attention and Understanding </a:t>
            </a:r>
          </a:p>
        </p:txBody>
      </p:sp>
      <p:pic>
        <p:nvPicPr>
          <p:cNvPr id="6" name="Picture 8">
            <a:extLst>
              <a:ext uri="{FF2B5EF4-FFF2-40B4-BE49-F238E27FC236}">
                <a16:creationId xmlns:a16="http://schemas.microsoft.com/office/drawing/2014/main" id="{74FF82DF-5929-446D-85C7-E75340DAA3F5}"/>
              </a:ext>
            </a:extLst>
          </p:cNvPr>
          <p:cNvPicPr>
            <a:picLocks noChangeAspect="1"/>
          </p:cNvPicPr>
          <p:nvPr/>
        </p:nvPicPr>
        <p:blipFill>
          <a:blip r:embed="rId2"/>
          <a:stretch>
            <a:fillRect/>
          </a:stretch>
        </p:blipFill>
        <p:spPr>
          <a:xfrm>
            <a:off x="5742742" y="3955822"/>
            <a:ext cx="3067565" cy="2648404"/>
          </a:xfrm>
          <a:prstGeom prst="rect">
            <a:avLst/>
          </a:prstGeom>
          <a:noFill/>
          <a:ln cap="flat">
            <a:noFill/>
          </a:ln>
        </p:spPr>
      </p:pic>
      <p:pic>
        <p:nvPicPr>
          <p:cNvPr id="7" name="Picture 9">
            <a:extLst>
              <a:ext uri="{FF2B5EF4-FFF2-40B4-BE49-F238E27FC236}">
                <a16:creationId xmlns:a16="http://schemas.microsoft.com/office/drawing/2014/main" id="{A3EE68E9-F477-4A8E-9E37-06067A9D831E}"/>
              </a:ext>
            </a:extLst>
          </p:cNvPr>
          <p:cNvPicPr>
            <a:picLocks noChangeAspect="1"/>
          </p:cNvPicPr>
          <p:nvPr/>
        </p:nvPicPr>
        <p:blipFill>
          <a:blip r:embed="rId3"/>
          <a:stretch>
            <a:fillRect/>
          </a:stretch>
        </p:blipFill>
        <p:spPr>
          <a:xfrm>
            <a:off x="284158" y="1998658"/>
            <a:ext cx="2944230" cy="3144740"/>
          </a:xfrm>
          <a:prstGeom prst="rect">
            <a:avLst/>
          </a:prstGeom>
          <a:noFill/>
          <a:ln cap="flat">
            <a:noFill/>
          </a:ln>
        </p:spPr>
      </p:pic>
      <p:pic>
        <p:nvPicPr>
          <p:cNvPr id="8" name="Picture 10">
            <a:extLst>
              <a:ext uri="{FF2B5EF4-FFF2-40B4-BE49-F238E27FC236}">
                <a16:creationId xmlns:a16="http://schemas.microsoft.com/office/drawing/2014/main" id="{153A3202-3299-4E10-AA05-F038DFC63C14}"/>
              </a:ext>
            </a:extLst>
          </p:cNvPr>
          <p:cNvPicPr>
            <a:picLocks noChangeAspect="1"/>
          </p:cNvPicPr>
          <p:nvPr/>
        </p:nvPicPr>
        <p:blipFill>
          <a:blip r:embed="rId4"/>
          <a:stretch>
            <a:fillRect/>
          </a:stretch>
        </p:blipFill>
        <p:spPr>
          <a:xfrm>
            <a:off x="3334752" y="2140208"/>
            <a:ext cx="2388266" cy="2487780"/>
          </a:xfrm>
          <a:prstGeom prst="rect">
            <a:avLst/>
          </a:prstGeom>
          <a:noFill/>
          <a:ln cap="flat">
            <a:noFill/>
          </a:ln>
        </p:spPr>
      </p:pic>
      <p:pic>
        <p:nvPicPr>
          <p:cNvPr id="9" name="Picture 11">
            <a:extLst>
              <a:ext uri="{FF2B5EF4-FFF2-40B4-BE49-F238E27FC236}">
                <a16:creationId xmlns:a16="http://schemas.microsoft.com/office/drawing/2014/main" id="{D6EA5BC1-EAB1-40E7-9EE1-23033DCB2AFA}"/>
              </a:ext>
            </a:extLst>
          </p:cNvPr>
          <p:cNvPicPr>
            <a:picLocks noChangeAspect="1"/>
          </p:cNvPicPr>
          <p:nvPr/>
        </p:nvPicPr>
        <p:blipFill>
          <a:blip r:embed="rId5"/>
          <a:srcRect l="25204" t="43818" r="47960" b="3884"/>
          <a:stretch>
            <a:fillRect/>
          </a:stretch>
        </p:blipFill>
        <p:spPr>
          <a:xfrm>
            <a:off x="6214189" y="933867"/>
            <a:ext cx="2453947" cy="2565431"/>
          </a:xfrm>
          <a:prstGeom prst="rect">
            <a:avLst/>
          </a:prstGeom>
          <a:noFill/>
          <a:ln cap="flat">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F667E5B-7482-4CDC-950B-7800D094E28A}"/>
              </a:ext>
            </a:extLst>
          </p:cNvPr>
          <p:cNvSpPr/>
          <p:nvPr/>
        </p:nvSpPr>
        <p:spPr>
          <a:xfrm>
            <a:off x="3419874" y="345862"/>
            <a:ext cx="2303465" cy="641351"/>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0" i="0" u="none" strike="noStrike" kern="1200" cap="none" spc="0" baseline="0">
                <a:solidFill>
                  <a:srgbClr val="FF0000"/>
                </a:solidFill>
                <a:uFillTx/>
                <a:latin typeface="Comic Sans MS" pitchFamily="66"/>
              </a:rPr>
              <a:t>Literacy</a:t>
            </a:r>
          </a:p>
        </p:txBody>
      </p:sp>
      <p:sp>
        <p:nvSpPr>
          <p:cNvPr id="3" name="Text Box 5">
            <a:extLst>
              <a:ext uri="{FF2B5EF4-FFF2-40B4-BE49-F238E27FC236}">
                <a16:creationId xmlns:a16="http://schemas.microsoft.com/office/drawing/2014/main" id="{69361AFE-A248-4748-9CB3-BF3658B158AA}"/>
              </a:ext>
            </a:extLst>
          </p:cNvPr>
          <p:cNvSpPr txBox="1"/>
          <p:nvPr/>
        </p:nvSpPr>
        <p:spPr>
          <a:xfrm>
            <a:off x="5651504" y="3357567"/>
            <a:ext cx="2627308" cy="45720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FFFFFF"/>
                </a:solidFill>
                <a:uFillTx/>
                <a:latin typeface="Comic Sans MS" pitchFamily="66"/>
              </a:rPr>
              <a:t>Writing</a:t>
            </a:r>
          </a:p>
        </p:txBody>
      </p:sp>
      <p:sp>
        <p:nvSpPr>
          <p:cNvPr id="4" name="Text Box 6">
            <a:extLst>
              <a:ext uri="{FF2B5EF4-FFF2-40B4-BE49-F238E27FC236}">
                <a16:creationId xmlns:a16="http://schemas.microsoft.com/office/drawing/2014/main" id="{EB542574-6202-4870-A99C-DA0FAECE8253}"/>
              </a:ext>
            </a:extLst>
          </p:cNvPr>
          <p:cNvSpPr txBox="1"/>
          <p:nvPr/>
        </p:nvSpPr>
        <p:spPr>
          <a:xfrm>
            <a:off x="611184" y="3357567"/>
            <a:ext cx="3313108" cy="77628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FFFFFF"/>
                </a:solidFill>
                <a:uFillTx/>
                <a:latin typeface="Comic Sans MS" pitchFamily="66"/>
              </a:rPr>
              <a:t>Reading</a:t>
            </a:r>
          </a:p>
          <a:p>
            <a:pPr marL="0" marR="0" lvl="0" indent="0" algn="ctr"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omic Sans MS" pitchFamily="66"/>
            </a:endParaRPr>
          </a:p>
        </p:txBody>
      </p:sp>
      <p:pic>
        <p:nvPicPr>
          <p:cNvPr id="5" name="Picture 11" descr="G:\DCIM\100PHOTO\SAM_3479.JPG">
            <a:extLst>
              <a:ext uri="{FF2B5EF4-FFF2-40B4-BE49-F238E27FC236}">
                <a16:creationId xmlns:a16="http://schemas.microsoft.com/office/drawing/2014/main" id="{F417A24D-EF94-4E04-97AB-4AF7E055931C}"/>
              </a:ext>
            </a:extLst>
          </p:cNvPr>
          <p:cNvPicPr>
            <a:picLocks noChangeAspect="1"/>
          </p:cNvPicPr>
          <p:nvPr/>
        </p:nvPicPr>
        <p:blipFill>
          <a:blip r:embed="rId3"/>
          <a:srcRect/>
          <a:stretch>
            <a:fillRect/>
          </a:stretch>
        </p:blipFill>
        <p:spPr>
          <a:xfrm>
            <a:off x="6686586" y="1838126"/>
            <a:ext cx="2246260" cy="1907575"/>
          </a:xfrm>
          <a:prstGeom prst="rect">
            <a:avLst/>
          </a:prstGeom>
          <a:noFill/>
          <a:ln cap="flat">
            <a:noFill/>
          </a:ln>
        </p:spPr>
      </p:pic>
      <p:sp>
        <p:nvSpPr>
          <p:cNvPr id="6" name="Rectangle 1">
            <a:extLst>
              <a:ext uri="{FF2B5EF4-FFF2-40B4-BE49-F238E27FC236}">
                <a16:creationId xmlns:a16="http://schemas.microsoft.com/office/drawing/2014/main" id="{020F63A6-08AA-49F6-8B4F-92A35D016E17}"/>
              </a:ext>
            </a:extLst>
          </p:cNvPr>
          <p:cNvSpPr/>
          <p:nvPr/>
        </p:nvSpPr>
        <p:spPr>
          <a:xfrm>
            <a:off x="5346231" y="585142"/>
            <a:ext cx="4572000" cy="40005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Writing </a:t>
            </a:r>
          </a:p>
        </p:txBody>
      </p:sp>
      <p:sp>
        <p:nvSpPr>
          <p:cNvPr id="7" name="Rectangle 2">
            <a:extLst>
              <a:ext uri="{FF2B5EF4-FFF2-40B4-BE49-F238E27FC236}">
                <a16:creationId xmlns:a16="http://schemas.microsoft.com/office/drawing/2014/main" id="{6C65AEE3-86CF-4D79-A739-C458466E5AB5}"/>
              </a:ext>
            </a:extLst>
          </p:cNvPr>
          <p:cNvSpPr/>
          <p:nvPr/>
        </p:nvSpPr>
        <p:spPr>
          <a:xfrm>
            <a:off x="323853" y="4072582"/>
            <a:ext cx="4572000" cy="40005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Comprehension	   Word reading </a:t>
            </a:r>
          </a:p>
        </p:txBody>
      </p:sp>
      <p:pic>
        <p:nvPicPr>
          <p:cNvPr id="8" name="Picture 11">
            <a:extLst>
              <a:ext uri="{FF2B5EF4-FFF2-40B4-BE49-F238E27FC236}">
                <a16:creationId xmlns:a16="http://schemas.microsoft.com/office/drawing/2014/main" id="{70F89D9E-0849-4ED3-9A7D-E8735435B83B}"/>
              </a:ext>
            </a:extLst>
          </p:cNvPr>
          <p:cNvPicPr>
            <a:picLocks noChangeAspect="1"/>
          </p:cNvPicPr>
          <p:nvPr/>
        </p:nvPicPr>
        <p:blipFill>
          <a:blip r:embed="rId4"/>
          <a:stretch>
            <a:fillRect/>
          </a:stretch>
        </p:blipFill>
        <p:spPr>
          <a:xfrm rot="5400013">
            <a:off x="6438116" y="4158664"/>
            <a:ext cx="2709760" cy="2212966"/>
          </a:xfrm>
          <a:prstGeom prst="rect">
            <a:avLst/>
          </a:prstGeom>
          <a:noFill/>
          <a:ln cap="flat">
            <a:noFill/>
          </a:ln>
        </p:spPr>
      </p:pic>
      <p:pic>
        <p:nvPicPr>
          <p:cNvPr id="9" name="Picture 12">
            <a:extLst>
              <a:ext uri="{FF2B5EF4-FFF2-40B4-BE49-F238E27FC236}">
                <a16:creationId xmlns:a16="http://schemas.microsoft.com/office/drawing/2014/main" id="{820C729B-9A64-4F30-A7F1-788F185D9BB7}"/>
              </a:ext>
            </a:extLst>
          </p:cNvPr>
          <p:cNvPicPr>
            <a:picLocks noChangeAspect="1"/>
          </p:cNvPicPr>
          <p:nvPr/>
        </p:nvPicPr>
        <p:blipFill>
          <a:blip r:embed="rId5"/>
          <a:srcRect l="-493" t="88" r="10222" b="-88"/>
          <a:stretch>
            <a:fillRect/>
          </a:stretch>
        </p:blipFill>
        <p:spPr>
          <a:xfrm>
            <a:off x="611184" y="614467"/>
            <a:ext cx="2598551" cy="3400955"/>
          </a:xfrm>
          <a:prstGeom prst="rect">
            <a:avLst/>
          </a:prstGeom>
          <a:noFill/>
          <a:ln cap="flat">
            <a:noFill/>
          </a:ln>
        </p:spPr>
      </p:pic>
      <p:pic>
        <p:nvPicPr>
          <p:cNvPr id="10" name="Picture 13">
            <a:extLst>
              <a:ext uri="{FF2B5EF4-FFF2-40B4-BE49-F238E27FC236}">
                <a16:creationId xmlns:a16="http://schemas.microsoft.com/office/drawing/2014/main" id="{97DB4C56-153C-44A1-82DE-0AD00E68CC4D}"/>
              </a:ext>
            </a:extLst>
          </p:cNvPr>
          <p:cNvPicPr>
            <a:picLocks noChangeAspect="1"/>
          </p:cNvPicPr>
          <p:nvPr/>
        </p:nvPicPr>
        <p:blipFill>
          <a:blip r:embed="rId6"/>
          <a:stretch>
            <a:fillRect/>
          </a:stretch>
        </p:blipFill>
        <p:spPr>
          <a:xfrm>
            <a:off x="3369728" y="1169508"/>
            <a:ext cx="2881786" cy="2660958"/>
          </a:xfrm>
          <a:prstGeom prst="rect">
            <a:avLst/>
          </a:prstGeom>
          <a:noFill/>
          <a:ln cap="flat">
            <a:noFill/>
          </a:ln>
        </p:spPr>
      </p:pic>
      <p:pic>
        <p:nvPicPr>
          <p:cNvPr id="11" name="Picture 14">
            <a:extLst>
              <a:ext uri="{FF2B5EF4-FFF2-40B4-BE49-F238E27FC236}">
                <a16:creationId xmlns:a16="http://schemas.microsoft.com/office/drawing/2014/main" id="{607AF938-E2EA-4A34-9881-4342CF75423A}"/>
              </a:ext>
            </a:extLst>
          </p:cNvPr>
          <p:cNvPicPr>
            <a:picLocks noChangeAspect="1"/>
          </p:cNvPicPr>
          <p:nvPr/>
        </p:nvPicPr>
        <p:blipFill>
          <a:blip r:embed="rId7"/>
          <a:stretch>
            <a:fillRect/>
          </a:stretch>
        </p:blipFill>
        <p:spPr>
          <a:xfrm>
            <a:off x="865699" y="4730438"/>
            <a:ext cx="2212966" cy="1609481"/>
          </a:xfrm>
          <a:prstGeom prst="rect">
            <a:avLst/>
          </a:prstGeom>
          <a:noFill/>
          <a:ln cap="flat">
            <a:noFill/>
          </a:ln>
        </p:spPr>
      </p:pic>
      <p:pic>
        <p:nvPicPr>
          <p:cNvPr id="12" name="Picture 11">
            <a:extLst>
              <a:ext uri="{FF2B5EF4-FFF2-40B4-BE49-F238E27FC236}">
                <a16:creationId xmlns:a16="http://schemas.microsoft.com/office/drawing/2014/main" id="{C8E76AB2-8F79-42EA-AFAF-042083886CC0}"/>
              </a:ext>
            </a:extLst>
          </p:cNvPr>
          <p:cNvPicPr>
            <a:picLocks noChangeAspect="1"/>
          </p:cNvPicPr>
          <p:nvPr/>
        </p:nvPicPr>
        <p:blipFill>
          <a:blip r:embed="rId8"/>
          <a:srcRect l="39082" t="27092" r="36122" b="8082"/>
          <a:stretch>
            <a:fillRect/>
          </a:stretch>
        </p:blipFill>
        <p:spPr>
          <a:xfrm>
            <a:off x="3573621" y="4529782"/>
            <a:ext cx="2677893" cy="2196772"/>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Rectangle 1027">
            <a:extLst>
              <a:ext uri="{FF2B5EF4-FFF2-40B4-BE49-F238E27FC236}">
                <a16:creationId xmlns:a16="http://schemas.microsoft.com/office/drawing/2014/main" id="{4973915E-AD03-4EE0-A04A-CA919AB049B7}"/>
              </a:ext>
            </a:extLst>
          </p:cNvPr>
          <p:cNvSpPr/>
          <p:nvPr/>
        </p:nvSpPr>
        <p:spPr>
          <a:xfrm>
            <a:off x="323523" y="692694"/>
            <a:ext cx="8280404" cy="4392613"/>
          </a:xfrm>
          <a:prstGeom prst="rect">
            <a:avLst/>
          </a:prstGeom>
          <a:noFill/>
          <a:ln cap="flat">
            <a:noFill/>
            <a:prstDash val="solid"/>
          </a:ln>
        </p:spPr>
        <p:txBody>
          <a:bodyPr vert="horz" wrap="square" lIns="91440" tIns="45720" rIns="91440" bIns="45720" anchor="t" anchorCtr="0" compatLnSpc="1">
            <a:noAutofit/>
          </a:bodyPr>
          <a:lstStyle/>
          <a:p>
            <a:pPr marL="342900" marR="0" lvl="0" indent="-342900" algn="l" defTabSz="914400" rtl="0" fontAlgn="auto" hangingPunct="1">
              <a:lnSpc>
                <a:spcPct val="100000"/>
              </a:lnSpc>
              <a:spcBef>
                <a:spcPts val="500"/>
              </a:spcBef>
              <a:spcAft>
                <a:spcPts val="0"/>
              </a:spcAft>
              <a:buSzPct val="100000"/>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This meeting will hopefully provide you with an insight into our Nursery and the opportunities and experiences that your child can look forward to. We are all extremely proud of our school and committed to providing the very best possible education for all of our children. We know that Grove Lea Primary is a school where:</a:t>
            </a:r>
          </a:p>
          <a:p>
            <a:pPr marL="0" marR="0" lvl="0" indent="0" algn="l" defTabSz="914400" rtl="0" fontAlgn="t" hangingPunct="1">
              <a:lnSpc>
                <a:spcPct val="100000"/>
              </a:lnSpc>
              <a:spcBef>
                <a:spcPts val="50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School Rights</a:t>
            </a:r>
          </a:p>
          <a:p>
            <a:pPr marL="342900" marR="0" lvl="0" indent="-342900" algn="l" defTabSz="914400" rtl="0" fontAlgn="t" hangingPunct="1">
              <a:lnSpc>
                <a:spcPct val="100000"/>
              </a:lnSpc>
              <a:spcBef>
                <a:spcPts val="500"/>
              </a:spcBef>
              <a:spcAft>
                <a:spcPts val="0"/>
              </a:spcAft>
              <a:buSzPct val="100000"/>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To keep ourselves and others Safe</a:t>
            </a:r>
          </a:p>
          <a:p>
            <a:pPr marL="342900" marR="0" lvl="0" indent="-342900" algn="l" defTabSz="914400" rtl="0" fontAlgn="t" hangingPunct="1">
              <a:lnSpc>
                <a:spcPct val="100000"/>
              </a:lnSpc>
              <a:spcBef>
                <a:spcPts val="500"/>
              </a:spcBef>
              <a:spcAft>
                <a:spcPts val="0"/>
              </a:spcAft>
              <a:buSzPct val="100000"/>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To be Respectful</a:t>
            </a:r>
          </a:p>
          <a:p>
            <a:pPr marL="342900" marR="0" lvl="0" indent="-342900" algn="l" defTabSz="914400" rtl="0" fontAlgn="t" hangingPunct="1">
              <a:lnSpc>
                <a:spcPct val="100000"/>
              </a:lnSpc>
              <a:spcBef>
                <a:spcPts val="500"/>
              </a:spcBef>
              <a:spcAft>
                <a:spcPts val="0"/>
              </a:spcAft>
              <a:buSzPct val="100000"/>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To come to school and Learn</a:t>
            </a:r>
          </a:p>
          <a:p>
            <a:pPr marL="0" marR="0" lvl="0" indent="0" algn="l" defTabSz="914400" rtl="0" fontAlgn="t" hangingPunct="1">
              <a:lnSpc>
                <a:spcPct val="100000"/>
              </a:lnSpc>
              <a:spcBef>
                <a:spcPts val="50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Core Values- Also known as the 4C’s</a:t>
            </a:r>
          </a:p>
          <a:p>
            <a:pPr marL="342900" marR="0" lvl="0" indent="-342900" algn="l" defTabSz="914400" rtl="0" fontAlgn="t" hangingPunct="1">
              <a:lnSpc>
                <a:spcPct val="100000"/>
              </a:lnSpc>
              <a:spcBef>
                <a:spcPts val="500"/>
              </a:spcBef>
              <a:spcAft>
                <a:spcPts val="0"/>
              </a:spcAft>
              <a:buSzPct val="100000"/>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Courageous</a:t>
            </a:r>
          </a:p>
          <a:p>
            <a:pPr marL="342900" marR="0" lvl="0" indent="-342900" algn="l" defTabSz="914400" rtl="0" fontAlgn="t" hangingPunct="1">
              <a:lnSpc>
                <a:spcPct val="100000"/>
              </a:lnSpc>
              <a:spcBef>
                <a:spcPts val="500"/>
              </a:spcBef>
              <a:spcAft>
                <a:spcPts val="0"/>
              </a:spcAft>
              <a:buSzPct val="100000"/>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Curious</a:t>
            </a:r>
          </a:p>
          <a:p>
            <a:pPr marL="342900" marR="0" lvl="0" indent="-342900" algn="l" defTabSz="914400" rtl="0" fontAlgn="t" hangingPunct="1">
              <a:lnSpc>
                <a:spcPct val="100000"/>
              </a:lnSpc>
              <a:spcBef>
                <a:spcPts val="500"/>
              </a:spcBef>
              <a:spcAft>
                <a:spcPts val="0"/>
              </a:spcAft>
              <a:buSzPct val="100000"/>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Caring</a:t>
            </a:r>
          </a:p>
          <a:p>
            <a:pPr marL="342900" marR="0" lvl="0" indent="-342900" algn="l" defTabSz="914400" rtl="0" fontAlgn="t" hangingPunct="1">
              <a:lnSpc>
                <a:spcPct val="100000"/>
              </a:lnSpc>
              <a:spcBef>
                <a:spcPts val="500"/>
              </a:spcBef>
              <a:spcAft>
                <a:spcPts val="0"/>
              </a:spcAft>
              <a:buSzPct val="100000"/>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Collaborative</a:t>
            </a:r>
          </a:p>
          <a:p>
            <a:pPr marL="0" marR="0" lvl="0" indent="0" algn="l"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3200" b="0" i="0" u="none" strike="noStrike" kern="1200" cap="none" spc="0" baseline="0">
              <a:solidFill>
                <a:srgbClr val="000000"/>
              </a:solidFill>
              <a:uFillTx/>
              <a:latin typeface="Comic Sans MS" pitchFamily="66"/>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7D6E1A-2AD9-4100-ABDE-2CE87252AC4B}"/>
              </a:ext>
            </a:extLst>
          </p:cNvPr>
          <p:cNvSpPr/>
          <p:nvPr/>
        </p:nvSpPr>
        <p:spPr>
          <a:xfrm>
            <a:off x="3522552" y="411324"/>
            <a:ext cx="4176714" cy="82391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800" b="0" i="0" u="none" strike="noStrike" kern="1200" cap="none" spc="0" baseline="0">
                <a:solidFill>
                  <a:srgbClr val="FF0000"/>
                </a:solidFill>
                <a:uFillTx/>
                <a:latin typeface="Comic Sans MS" pitchFamily="66"/>
              </a:rPr>
              <a:t>Mathematics</a:t>
            </a:r>
            <a:endParaRPr lang="en-GB" sz="9600" b="0" i="0" u="none" strike="noStrike" kern="1200" cap="none" spc="0" baseline="0">
              <a:solidFill>
                <a:srgbClr val="FF0000"/>
              </a:solidFill>
              <a:uFillTx/>
              <a:latin typeface="Comic Sans MS" pitchFamily="66"/>
            </a:endParaRPr>
          </a:p>
        </p:txBody>
      </p:sp>
      <p:sp>
        <p:nvSpPr>
          <p:cNvPr id="3" name="Text Box 5">
            <a:extLst>
              <a:ext uri="{FF2B5EF4-FFF2-40B4-BE49-F238E27FC236}">
                <a16:creationId xmlns:a16="http://schemas.microsoft.com/office/drawing/2014/main" id="{4030AB2B-4684-462A-8D2C-90F7AC4EDFBB}"/>
              </a:ext>
            </a:extLst>
          </p:cNvPr>
          <p:cNvSpPr txBox="1"/>
          <p:nvPr/>
        </p:nvSpPr>
        <p:spPr>
          <a:xfrm>
            <a:off x="3492495" y="1700217"/>
            <a:ext cx="2087566" cy="1249363"/>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240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FFFFFF"/>
                </a:solidFill>
                <a:uFillTx/>
                <a:latin typeface="Comic Sans MS" pitchFamily="66"/>
              </a:rPr>
              <a:t>Number</a:t>
            </a:r>
          </a:p>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Comic Sans MS" pitchFamily="66"/>
            </a:endParaRPr>
          </a:p>
        </p:txBody>
      </p:sp>
      <p:sp>
        <p:nvSpPr>
          <p:cNvPr id="4" name="Text Box 6">
            <a:extLst>
              <a:ext uri="{FF2B5EF4-FFF2-40B4-BE49-F238E27FC236}">
                <a16:creationId xmlns:a16="http://schemas.microsoft.com/office/drawing/2014/main" id="{27812C98-FC9E-497E-A8CF-7977DF9E159D}"/>
              </a:ext>
            </a:extLst>
          </p:cNvPr>
          <p:cNvSpPr txBox="1"/>
          <p:nvPr/>
        </p:nvSpPr>
        <p:spPr>
          <a:xfrm>
            <a:off x="3098801" y="5492745"/>
            <a:ext cx="3313108" cy="149271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900"/>
              </a:spcBef>
              <a:spcAft>
                <a:spcPts val="0"/>
              </a:spcAft>
              <a:buNone/>
              <a:tabLst/>
              <a:defRPr sz="1800" b="0" i="0" u="none" strike="noStrike" kern="0" cap="none" spc="0" baseline="0">
                <a:solidFill>
                  <a:srgbClr val="000000"/>
                </a:solidFill>
                <a:uFillTx/>
              </a:defRPr>
            </a:pPr>
            <a:r>
              <a:rPr lang="en-GB" sz="3200" b="0" i="0" u="none" strike="noStrike" kern="1200" cap="none" spc="0" baseline="0">
                <a:solidFill>
                  <a:srgbClr val="000000"/>
                </a:solidFill>
                <a:uFillTx/>
                <a:latin typeface="Comic Sans MS" pitchFamily="66"/>
              </a:rPr>
              <a:t>Numerical patterns</a:t>
            </a:r>
          </a:p>
          <a:p>
            <a:pPr marL="0" marR="0" lvl="0" indent="0" algn="ctr" defTabSz="914400" rtl="0" fontAlgn="auto" hangingPunct="1">
              <a:lnSpc>
                <a:spcPct val="100000"/>
              </a:lnSpc>
              <a:spcBef>
                <a:spcPts val="110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omic Sans MS" pitchFamily="66"/>
            </a:endParaRPr>
          </a:p>
        </p:txBody>
      </p:sp>
      <p:sp>
        <p:nvSpPr>
          <p:cNvPr id="5" name="Text Box 6">
            <a:extLst>
              <a:ext uri="{FF2B5EF4-FFF2-40B4-BE49-F238E27FC236}">
                <a16:creationId xmlns:a16="http://schemas.microsoft.com/office/drawing/2014/main" id="{9C224E6A-421C-4D50-A733-D5514804B27D}"/>
              </a:ext>
            </a:extLst>
          </p:cNvPr>
          <p:cNvSpPr txBox="1"/>
          <p:nvPr/>
        </p:nvSpPr>
        <p:spPr>
          <a:xfrm>
            <a:off x="5385047" y="3937351"/>
            <a:ext cx="3313108" cy="100012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900"/>
              </a:spcBef>
              <a:spcAft>
                <a:spcPts val="0"/>
              </a:spcAft>
              <a:buNone/>
              <a:tabLst/>
              <a:defRPr sz="1800" b="0" i="0" u="none" strike="noStrike" kern="0" cap="none" spc="0" baseline="0">
                <a:solidFill>
                  <a:srgbClr val="000000"/>
                </a:solidFill>
                <a:uFillTx/>
              </a:defRPr>
            </a:pPr>
            <a:r>
              <a:rPr lang="en-GB" sz="3200" b="0" i="0" u="none" strike="noStrike" kern="1200" cap="none" spc="0" baseline="0">
                <a:solidFill>
                  <a:srgbClr val="000000"/>
                </a:solidFill>
                <a:uFillTx/>
                <a:latin typeface="Comic Sans MS" pitchFamily="66"/>
              </a:rPr>
              <a:t>Number</a:t>
            </a:r>
          </a:p>
          <a:p>
            <a:pPr marL="0" marR="0" lvl="0" indent="0" algn="ctr" defTabSz="914400" rtl="0" fontAlgn="auto" hangingPunct="1">
              <a:lnSpc>
                <a:spcPct val="100000"/>
              </a:lnSpc>
              <a:spcBef>
                <a:spcPts val="110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omic Sans MS" pitchFamily="66"/>
            </a:endParaRPr>
          </a:p>
        </p:txBody>
      </p:sp>
      <p:pic>
        <p:nvPicPr>
          <p:cNvPr id="6" name="Picture 9">
            <a:extLst>
              <a:ext uri="{FF2B5EF4-FFF2-40B4-BE49-F238E27FC236}">
                <a16:creationId xmlns:a16="http://schemas.microsoft.com/office/drawing/2014/main" id="{95F5A3D3-D302-445B-9F36-1D2B1D660864}"/>
              </a:ext>
            </a:extLst>
          </p:cNvPr>
          <p:cNvPicPr>
            <a:picLocks noChangeAspect="1"/>
          </p:cNvPicPr>
          <p:nvPr/>
        </p:nvPicPr>
        <p:blipFill>
          <a:blip r:embed="rId2"/>
          <a:stretch>
            <a:fillRect/>
          </a:stretch>
        </p:blipFill>
        <p:spPr>
          <a:xfrm rot="5400013">
            <a:off x="6240181" y="1238797"/>
            <a:ext cx="2582530" cy="2814559"/>
          </a:xfrm>
          <a:prstGeom prst="rect">
            <a:avLst/>
          </a:prstGeom>
          <a:noFill/>
          <a:ln cap="flat">
            <a:noFill/>
          </a:ln>
        </p:spPr>
      </p:pic>
      <p:pic>
        <p:nvPicPr>
          <p:cNvPr id="7" name="Picture 10">
            <a:extLst>
              <a:ext uri="{FF2B5EF4-FFF2-40B4-BE49-F238E27FC236}">
                <a16:creationId xmlns:a16="http://schemas.microsoft.com/office/drawing/2014/main" id="{8F37BF61-B953-45FC-A754-D178890E37D0}"/>
              </a:ext>
            </a:extLst>
          </p:cNvPr>
          <p:cNvPicPr>
            <a:picLocks noChangeAspect="1"/>
          </p:cNvPicPr>
          <p:nvPr/>
        </p:nvPicPr>
        <p:blipFill>
          <a:blip r:embed="rId3"/>
          <a:stretch>
            <a:fillRect/>
          </a:stretch>
        </p:blipFill>
        <p:spPr>
          <a:xfrm>
            <a:off x="3523146" y="1907822"/>
            <a:ext cx="2026255" cy="2769836"/>
          </a:xfrm>
          <a:prstGeom prst="rect">
            <a:avLst/>
          </a:prstGeom>
          <a:noFill/>
          <a:ln cap="flat">
            <a:noFill/>
          </a:ln>
        </p:spPr>
      </p:pic>
      <p:pic>
        <p:nvPicPr>
          <p:cNvPr id="8" name="Picture 9">
            <a:extLst>
              <a:ext uri="{FF2B5EF4-FFF2-40B4-BE49-F238E27FC236}">
                <a16:creationId xmlns:a16="http://schemas.microsoft.com/office/drawing/2014/main" id="{B4728753-FB39-4184-A973-0CED5B67FBA1}"/>
              </a:ext>
            </a:extLst>
          </p:cNvPr>
          <p:cNvPicPr>
            <a:picLocks noChangeAspect="1"/>
          </p:cNvPicPr>
          <p:nvPr/>
        </p:nvPicPr>
        <p:blipFill>
          <a:blip r:embed="rId4"/>
          <a:srcRect l="34861" t="17017" r="36319" b="17371"/>
          <a:stretch>
            <a:fillRect/>
          </a:stretch>
        </p:blipFill>
        <p:spPr>
          <a:xfrm>
            <a:off x="532775" y="411324"/>
            <a:ext cx="2266569" cy="2769836"/>
          </a:xfrm>
          <a:prstGeom prst="rect">
            <a:avLst/>
          </a:prstGeom>
          <a:noFill/>
          <a:ln cap="flat">
            <a:noFill/>
          </a:ln>
        </p:spPr>
      </p:pic>
      <p:pic>
        <p:nvPicPr>
          <p:cNvPr id="9" name="Picture 10">
            <a:extLst>
              <a:ext uri="{FF2B5EF4-FFF2-40B4-BE49-F238E27FC236}">
                <a16:creationId xmlns:a16="http://schemas.microsoft.com/office/drawing/2014/main" id="{A3883633-9658-4B92-BF20-2736FF4EB017}"/>
              </a:ext>
            </a:extLst>
          </p:cNvPr>
          <p:cNvPicPr>
            <a:picLocks noChangeAspect="1"/>
          </p:cNvPicPr>
          <p:nvPr/>
        </p:nvPicPr>
        <p:blipFill>
          <a:blip r:embed="rId5"/>
          <a:srcRect l="34978" t="14777" r="36320" b="10174"/>
          <a:stretch>
            <a:fillRect/>
          </a:stretch>
        </p:blipFill>
        <p:spPr>
          <a:xfrm>
            <a:off x="6178555" y="4492620"/>
            <a:ext cx="2497134" cy="2208221"/>
          </a:xfrm>
          <a:prstGeom prst="rect">
            <a:avLst/>
          </a:prstGeom>
          <a:noFill/>
          <a:ln cap="flat">
            <a:noFill/>
          </a:ln>
        </p:spPr>
      </p:pic>
      <p:pic>
        <p:nvPicPr>
          <p:cNvPr id="10" name="Picture 11">
            <a:extLst>
              <a:ext uri="{FF2B5EF4-FFF2-40B4-BE49-F238E27FC236}">
                <a16:creationId xmlns:a16="http://schemas.microsoft.com/office/drawing/2014/main" id="{4BAB6465-BF0E-4100-8DB0-E50D5B40F443}"/>
              </a:ext>
            </a:extLst>
          </p:cNvPr>
          <p:cNvPicPr>
            <a:picLocks noChangeAspect="1"/>
          </p:cNvPicPr>
          <p:nvPr/>
        </p:nvPicPr>
        <p:blipFill>
          <a:blip r:embed="rId6"/>
          <a:stretch>
            <a:fillRect/>
          </a:stretch>
        </p:blipFill>
        <p:spPr>
          <a:xfrm>
            <a:off x="234580" y="3676838"/>
            <a:ext cx="3047996" cy="2705096"/>
          </a:xfrm>
          <a:prstGeom prst="rect">
            <a:avLst/>
          </a:prstGeom>
          <a:noFill/>
          <a:ln cap="flat">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F401ACC-8832-4058-87E4-2ED5024BAEC8}"/>
              </a:ext>
            </a:extLst>
          </p:cNvPr>
          <p:cNvSpPr/>
          <p:nvPr/>
        </p:nvSpPr>
        <p:spPr>
          <a:xfrm>
            <a:off x="2156621" y="608661"/>
            <a:ext cx="6227758" cy="120015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0" i="0" u="none" strike="noStrike" kern="1200" cap="none" spc="0" baseline="0">
                <a:solidFill>
                  <a:srgbClr val="FF0000"/>
                </a:solidFill>
                <a:uFillTx/>
                <a:latin typeface="Comic Sans MS" pitchFamily="66"/>
              </a:rPr>
              <a:t>Understanding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0" i="0" u="none" strike="noStrike" kern="1200" cap="none" spc="0" baseline="0">
                <a:solidFill>
                  <a:srgbClr val="FF0000"/>
                </a:solidFill>
                <a:uFillTx/>
                <a:latin typeface="Comic Sans MS" pitchFamily="66"/>
              </a:rPr>
              <a:t>the World</a:t>
            </a:r>
          </a:p>
        </p:txBody>
      </p:sp>
      <p:sp>
        <p:nvSpPr>
          <p:cNvPr id="3" name="Text Box 5">
            <a:extLst>
              <a:ext uri="{FF2B5EF4-FFF2-40B4-BE49-F238E27FC236}">
                <a16:creationId xmlns:a16="http://schemas.microsoft.com/office/drawing/2014/main" id="{5EA290C7-4D81-4571-97FF-1007E10E3555}"/>
              </a:ext>
            </a:extLst>
          </p:cNvPr>
          <p:cNvSpPr txBox="1"/>
          <p:nvPr/>
        </p:nvSpPr>
        <p:spPr>
          <a:xfrm>
            <a:off x="5541958" y="5773219"/>
            <a:ext cx="3602041" cy="78422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The Natural World</a:t>
            </a:r>
          </a:p>
          <a:p>
            <a:pPr marL="0" marR="0" lvl="0" indent="0" algn="ctr"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Comic Sans MS" pitchFamily="66"/>
            </a:endParaRPr>
          </a:p>
        </p:txBody>
      </p:sp>
      <p:pic>
        <p:nvPicPr>
          <p:cNvPr id="4" name="Picture 11" descr="\\server01\Profile$\Staff\nbedford\Desktop\transition pictures\IMG_9079.JPG">
            <a:extLst>
              <a:ext uri="{FF2B5EF4-FFF2-40B4-BE49-F238E27FC236}">
                <a16:creationId xmlns:a16="http://schemas.microsoft.com/office/drawing/2014/main" id="{289E804B-3CAF-42C0-BE09-F26D62B7ED5F}"/>
              </a:ext>
            </a:extLst>
          </p:cNvPr>
          <p:cNvPicPr>
            <a:picLocks noChangeAspect="1"/>
          </p:cNvPicPr>
          <p:nvPr/>
        </p:nvPicPr>
        <p:blipFill>
          <a:blip r:embed="rId2"/>
          <a:srcRect/>
          <a:stretch>
            <a:fillRect/>
          </a:stretch>
        </p:blipFill>
        <p:spPr>
          <a:xfrm>
            <a:off x="179386" y="3930420"/>
            <a:ext cx="2592388" cy="2755901"/>
          </a:xfrm>
          <a:prstGeom prst="rect">
            <a:avLst/>
          </a:prstGeom>
          <a:noFill/>
          <a:ln cap="flat">
            <a:noFill/>
          </a:ln>
        </p:spPr>
      </p:pic>
      <p:pic>
        <p:nvPicPr>
          <p:cNvPr id="5" name="Picture 13" descr="G:\DCIM\100PHOTO\SAM_8190.JPG">
            <a:extLst>
              <a:ext uri="{FF2B5EF4-FFF2-40B4-BE49-F238E27FC236}">
                <a16:creationId xmlns:a16="http://schemas.microsoft.com/office/drawing/2014/main" id="{629FB63F-21C4-4701-B31F-A7D229DAA2E0}"/>
              </a:ext>
            </a:extLst>
          </p:cNvPr>
          <p:cNvPicPr>
            <a:picLocks noChangeAspect="1"/>
          </p:cNvPicPr>
          <p:nvPr/>
        </p:nvPicPr>
        <p:blipFill>
          <a:blip r:embed="rId3"/>
          <a:srcRect/>
          <a:stretch>
            <a:fillRect/>
          </a:stretch>
        </p:blipFill>
        <p:spPr>
          <a:xfrm>
            <a:off x="179386" y="476246"/>
            <a:ext cx="3455983" cy="2722561"/>
          </a:xfrm>
          <a:prstGeom prst="rect">
            <a:avLst/>
          </a:prstGeom>
          <a:noFill/>
          <a:ln cap="flat">
            <a:noFill/>
          </a:ln>
        </p:spPr>
      </p:pic>
      <p:sp>
        <p:nvSpPr>
          <p:cNvPr id="6" name="Text Box 7">
            <a:extLst>
              <a:ext uri="{FF2B5EF4-FFF2-40B4-BE49-F238E27FC236}">
                <a16:creationId xmlns:a16="http://schemas.microsoft.com/office/drawing/2014/main" id="{15EF38B5-12AA-412D-AB61-C1A11D01F0C8}"/>
              </a:ext>
            </a:extLst>
          </p:cNvPr>
          <p:cNvSpPr txBox="1"/>
          <p:nvPr/>
        </p:nvSpPr>
        <p:spPr>
          <a:xfrm>
            <a:off x="3059829" y="2120219"/>
            <a:ext cx="5150595" cy="133882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People,</a:t>
            </a:r>
          </a:p>
          <a:p>
            <a:pPr marL="0" marR="0" lvl="0" indent="0" algn="ctr"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Culture and Communities</a:t>
            </a:r>
          </a:p>
          <a:p>
            <a:pPr marL="0" marR="0" lvl="0" indent="0" algn="ctr"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Comic Sans MS" pitchFamily="66"/>
            </a:endParaRPr>
          </a:p>
        </p:txBody>
      </p:sp>
      <p:sp>
        <p:nvSpPr>
          <p:cNvPr id="7" name="Rectangle 1">
            <a:extLst>
              <a:ext uri="{FF2B5EF4-FFF2-40B4-BE49-F238E27FC236}">
                <a16:creationId xmlns:a16="http://schemas.microsoft.com/office/drawing/2014/main" id="{175FD3E4-C0AB-41AB-8A3A-B93DDA879CE7}"/>
              </a:ext>
            </a:extLst>
          </p:cNvPr>
          <p:cNvSpPr/>
          <p:nvPr/>
        </p:nvSpPr>
        <p:spPr>
          <a:xfrm>
            <a:off x="383060" y="3429000"/>
            <a:ext cx="4572000" cy="400050"/>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120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Past and Present</a:t>
            </a:r>
          </a:p>
        </p:txBody>
      </p:sp>
      <p:pic>
        <p:nvPicPr>
          <p:cNvPr id="8" name="Picture 2">
            <a:extLst>
              <a:ext uri="{FF2B5EF4-FFF2-40B4-BE49-F238E27FC236}">
                <a16:creationId xmlns:a16="http://schemas.microsoft.com/office/drawing/2014/main" id="{7ECDF3CC-F061-4485-886B-E798B5F9F356}"/>
              </a:ext>
            </a:extLst>
          </p:cNvPr>
          <p:cNvPicPr>
            <a:picLocks noChangeAspect="1"/>
          </p:cNvPicPr>
          <p:nvPr/>
        </p:nvPicPr>
        <p:blipFill>
          <a:blip r:embed="rId4"/>
          <a:srcRect l="33862" t="23073" r="34638" b="30331"/>
          <a:stretch>
            <a:fillRect/>
          </a:stretch>
        </p:blipFill>
        <p:spPr>
          <a:xfrm>
            <a:off x="5902817" y="3178710"/>
            <a:ext cx="2880323" cy="2285698"/>
          </a:xfrm>
          <a:prstGeom prst="rect">
            <a:avLst/>
          </a:prstGeom>
          <a:noFill/>
          <a:ln cap="flat">
            <a:noFill/>
          </a:ln>
        </p:spPr>
      </p:pic>
      <p:pic>
        <p:nvPicPr>
          <p:cNvPr id="9" name="Picture 9">
            <a:extLst>
              <a:ext uri="{FF2B5EF4-FFF2-40B4-BE49-F238E27FC236}">
                <a16:creationId xmlns:a16="http://schemas.microsoft.com/office/drawing/2014/main" id="{39978617-43A5-41D4-8916-7566A2FDA5C3}"/>
              </a:ext>
            </a:extLst>
          </p:cNvPr>
          <p:cNvPicPr>
            <a:picLocks noChangeAspect="1"/>
          </p:cNvPicPr>
          <p:nvPr/>
        </p:nvPicPr>
        <p:blipFill>
          <a:blip r:embed="rId5"/>
          <a:stretch>
            <a:fillRect/>
          </a:stretch>
        </p:blipFill>
        <p:spPr>
          <a:xfrm>
            <a:off x="7085063" y="762344"/>
            <a:ext cx="1879549" cy="1731416"/>
          </a:xfrm>
          <a:prstGeom prst="rect">
            <a:avLst/>
          </a:prstGeom>
          <a:noFill/>
          <a:ln cap="flat">
            <a:noFill/>
          </a:ln>
        </p:spPr>
      </p:pic>
      <p:pic>
        <p:nvPicPr>
          <p:cNvPr id="10" name="Picture 10">
            <a:extLst>
              <a:ext uri="{FF2B5EF4-FFF2-40B4-BE49-F238E27FC236}">
                <a16:creationId xmlns:a16="http://schemas.microsoft.com/office/drawing/2014/main" id="{4E738A34-965C-4E91-9239-E33647C27E34}"/>
              </a:ext>
            </a:extLst>
          </p:cNvPr>
          <p:cNvPicPr>
            <a:picLocks noChangeAspect="1"/>
          </p:cNvPicPr>
          <p:nvPr/>
        </p:nvPicPr>
        <p:blipFill>
          <a:blip r:embed="rId6"/>
          <a:stretch>
            <a:fillRect/>
          </a:stretch>
        </p:blipFill>
        <p:spPr>
          <a:xfrm>
            <a:off x="3282348" y="3829049"/>
            <a:ext cx="2109895" cy="2930139"/>
          </a:xfrm>
          <a:prstGeom prst="rect">
            <a:avLst/>
          </a:prstGeom>
          <a:noFill/>
          <a:ln cap="flat">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1F2DDE-12FF-4667-821F-5B7C777C08F4}"/>
              </a:ext>
            </a:extLst>
          </p:cNvPr>
          <p:cNvSpPr/>
          <p:nvPr/>
        </p:nvSpPr>
        <p:spPr>
          <a:xfrm>
            <a:off x="2700342" y="2205039"/>
            <a:ext cx="3673473" cy="120033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0" i="0" u="none" strike="noStrike" kern="1200" cap="none" spc="0" baseline="0">
                <a:solidFill>
                  <a:srgbClr val="FF0000"/>
                </a:solidFill>
                <a:uFillTx/>
                <a:latin typeface="Comic Sans MS" pitchFamily="66"/>
              </a:rPr>
              <a:t>Expressive Arts and Design</a:t>
            </a:r>
          </a:p>
        </p:txBody>
      </p:sp>
      <p:sp>
        <p:nvSpPr>
          <p:cNvPr id="3" name="Rectangle 5">
            <a:extLst>
              <a:ext uri="{FF2B5EF4-FFF2-40B4-BE49-F238E27FC236}">
                <a16:creationId xmlns:a16="http://schemas.microsoft.com/office/drawing/2014/main" id="{585A73E6-FF17-4EB7-B4FE-0E10A2B18DF0}"/>
              </a:ext>
            </a:extLst>
          </p:cNvPr>
          <p:cNvSpPr/>
          <p:nvPr/>
        </p:nvSpPr>
        <p:spPr>
          <a:xfrm>
            <a:off x="611559" y="6039072"/>
            <a:ext cx="3097209" cy="115416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Creating with materials</a:t>
            </a:r>
          </a:p>
          <a:p>
            <a:pPr marL="0" marR="0" lvl="0" indent="0" algn="ctr"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omic Sans MS" pitchFamily="66"/>
            </a:endParaRPr>
          </a:p>
        </p:txBody>
      </p:sp>
      <p:sp>
        <p:nvSpPr>
          <p:cNvPr id="4" name="Rectangle 6">
            <a:extLst>
              <a:ext uri="{FF2B5EF4-FFF2-40B4-BE49-F238E27FC236}">
                <a16:creationId xmlns:a16="http://schemas.microsoft.com/office/drawing/2014/main" id="{DD62DC1F-3F99-4659-BD41-37317C35CF22}"/>
              </a:ext>
            </a:extLst>
          </p:cNvPr>
          <p:cNvSpPr/>
          <p:nvPr/>
        </p:nvSpPr>
        <p:spPr>
          <a:xfrm>
            <a:off x="5726109" y="3028949"/>
            <a:ext cx="3013853" cy="1154164"/>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Being Imaginative and expressive</a:t>
            </a:r>
          </a:p>
          <a:p>
            <a:pPr marL="0" marR="0" lvl="0" indent="0" algn="ctr" defTabSz="914400" rtl="0" fontAlgn="auto" hangingPunct="1">
              <a:lnSpc>
                <a:spcPct val="100000"/>
              </a:lnSpc>
              <a:spcBef>
                <a:spcPts val="80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FFFFFF"/>
              </a:solidFill>
              <a:uFillTx/>
              <a:latin typeface="Comic Sans MS" pitchFamily="66"/>
            </a:endParaRPr>
          </a:p>
        </p:txBody>
      </p:sp>
      <p:pic>
        <p:nvPicPr>
          <p:cNvPr id="5" name="Picture 10" descr="\\server01\Profile$\Staff\nbedford\Desktop\transition pictures\IMG_8690.JPG">
            <a:extLst>
              <a:ext uri="{FF2B5EF4-FFF2-40B4-BE49-F238E27FC236}">
                <a16:creationId xmlns:a16="http://schemas.microsoft.com/office/drawing/2014/main" id="{EFE39C08-7DAB-4EE5-8D29-E9A22370DE42}"/>
              </a:ext>
            </a:extLst>
          </p:cNvPr>
          <p:cNvPicPr>
            <a:picLocks noChangeAspect="1"/>
          </p:cNvPicPr>
          <p:nvPr/>
        </p:nvPicPr>
        <p:blipFill>
          <a:blip r:embed="rId2"/>
          <a:srcRect/>
          <a:stretch>
            <a:fillRect/>
          </a:stretch>
        </p:blipFill>
        <p:spPr>
          <a:xfrm>
            <a:off x="3203572" y="260347"/>
            <a:ext cx="2736854" cy="1944691"/>
          </a:xfrm>
          <a:prstGeom prst="rect">
            <a:avLst/>
          </a:prstGeom>
          <a:noFill/>
          <a:ln cap="flat">
            <a:noFill/>
          </a:ln>
        </p:spPr>
      </p:pic>
      <p:pic>
        <p:nvPicPr>
          <p:cNvPr id="6" name="Picture 10">
            <a:extLst>
              <a:ext uri="{FF2B5EF4-FFF2-40B4-BE49-F238E27FC236}">
                <a16:creationId xmlns:a16="http://schemas.microsoft.com/office/drawing/2014/main" id="{15B798C3-974E-4466-9927-ED70B8F25635}"/>
              </a:ext>
            </a:extLst>
          </p:cNvPr>
          <p:cNvPicPr>
            <a:picLocks noChangeAspect="1"/>
          </p:cNvPicPr>
          <p:nvPr/>
        </p:nvPicPr>
        <p:blipFill>
          <a:blip r:embed="rId3"/>
          <a:stretch>
            <a:fillRect/>
          </a:stretch>
        </p:blipFill>
        <p:spPr>
          <a:xfrm rot="5400013">
            <a:off x="6372133" y="4040195"/>
            <a:ext cx="2630427" cy="2271707"/>
          </a:xfrm>
          <a:prstGeom prst="rect">
            <a:avLst/>
          </a:prstGeom>
          <a:noFill/>
          <a:ln cap="flat">
            <a:noFill/>
          </a:ln>
        </p:spPr>
      </p:pic>
      <p:pic>
        <p:nvPicPr>
          <p:cNvPr id="7" name="Picture 11">
            <a:extLst>
              <a:ext uri="{FF2B5EF4-FFF2-40B4-BE49-F238E27FC236}">
                <a16:creationId xmlns:a16="http://schemas.microsoft.com/office/drawing/2014/main" id="{7B27D207-FD76-4FA9-9F79-F9D95571B2ED}"/>
              </a:ext>
            </a:extLst>
          </p:cNvPr>
          <p:cNvPicPr>
            <a:picLocks noChangeAspect="1"/>
          </p:cNvPicPr>
          <p:nvPr/>
        </p:nvPicPr>
        <p:blipFill>
          <a:blip r:embed="rId4"/>
          <a:srcRect l="24898" t="21753" r="43061" b="20320"/>
          <a:stretch>
            <a:fillRect/>
          </a:stretch>
        </p:blipFill>
        <p:spPr>
          <a:xfrm>
            <a:off x="6611468" y="720830"/>
            <a:ext cx="2211860" cy="2145191"/>
          </a:xfrm>
          <a:prstGeom prst="rect">
            <a:avLst/>
          </a:prstGeom>
          <a:noFill/>
          <a:ln cap="flat">
            <a:noFill/>
          </a:ln>
        </p:spPr>
      </p:pic>
      <p:pic>
        <p:nvPicPr>
          <p:cNvPr id="8" name="Picture 12">
            <a:extLst>
              <a:ext uri="{FF2B5EF4-FFF2-40B4-BE49-F238E27FC236}">
                <a16:creationId xmlns:a16="http://schemas.microsoft.com/office/drawing/2014/main" id="{B79FC996-7A81-4A07-90B7-057A75C649B4}"/>
              </a:ext>
            </a:extLst>
          </p:cNvPr>
          <p:cNvPicPr>
            <a:picLocks noChangeAspect="1"/>
          </p:cNvPicPr>
          <p:nvPr/>
        </p:nvPicPr>
        <p:blipFill>
          <a:blip r:embed="rId5"/>
          <a:stretch>
            <a:fillRect/>
          </a:stretch>
        </p:blipFill>
        <p:spPr>
          <a:xfrm>
            <a:off x="404036" y="3468995"/>
            <a:ext cx="3304733" cy="2570076"/>
          </a:xfrm>
          <a:prstGeom prst="rect">
            <a:avLst/>
          </a:prstGeom>
          <a:noFill/>
          <a:ln cap="flat">
            <a:noFill/>
          </a:ln>
        </p:spPr>
      </p:pic>
      <p:pic>
        <p:nvPicPr>
          <p:cNvPr id="9" name="Picture 13">
            <a:extLst>
              <a:ext uri="{FF2B5EF4-FFF2-40B4-BE49-F238E27FC236}">
                <a16:creationId xmlns:a16="http://schemas.microsoft.com/office/drawing/2014/main" id="{4A7EF18A-3B99-4968-A09A-F404E6D2633E}"/>
              </a:ext>
            </a:extLst>
          </p:cNvPr>
          <p:cNvPicPr>
            <a:picLocks noChangeAspect="1"/>
          </p:cNvPicPr>
          <p:nvPr/>
        </p:nvPicPr>
        <p:blipFill>
          <a:blip r:embed="rId6"/>
          <a:stretch>
            <a:fillRect/>
          </a:stretch>
        </p:blipFill>
        <p:spPr>
          <a:xfrm>
            <a:off x="3916292" y="4062487"/>
            <a:ext cx="2366156" cy="2535164"/>
          </a:xfrm>
          <a:prstGeom prst="rect">
            <a:avLst/>
          </a:prstGeom>
          <a:noFill/>
          <a:ln cap="flat">
            <a:noFill/>
          </a:ln>
        </p:spPr>
      </p:pic>
      <p:pic>
        <p:nvPicPr>
          <p:cNvPr id="10" name="Picture 10">
            <a:extLst>
              <a:ext uri="{FF2B5EF4-FFF2-40B4-BE49-F238E27FC236}">
                <a16:creationId xmlns:a16="http://schemas.microsoft.com/office/drawing/2014/main" id="{12F2430B-B3F8-4135-B582-11769E26997E}"/>
              </a:ext>
            </a:extLst>
          </p:cNvPr>
          <p:cNvPicPr>
            <a:picLocks noChangeAspect="1"/>
          </p:cNvPicPr>
          <p:nvPr/>
        </p:nvPicPr>
        <p:blipFill>
          <a:blip r:embed="rId7"/>
          <a:stretch>
            <a:fillRect/>
          </a:stretch>
        </p:blipFill>
        <p:spPr>
          <a:xfrm>
            <a:off x="81308" y="357374"/>
            <a:ext cx="2628899" cy="3047996"/>
          </a:xfrm>
          <a:prstGeom prst="rect">
            <a:avLst/>
          </a:prstGeom>
          <a:noFill/>
          <a:ln cap="flat">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DE0CE9D-9312-45D3-A122-07CDAD7DC78B}"/>
              </a:ext>
            </a:extLst>
          </p:cNvPr>
          <p:cNvSpPr txBox="1">
            <a:spLocks noGrp="1"/>
          </p:cNvSpPr>
          <p:nvPr>
            <p:ph type="title" idx="4294967295"/>
          </p:nvPr>
        </p:nvSpPr>
        <p:spPr>
          <a:xfrm>
            <a:off x="499189" y="672925"/>
            <a:ext cx="7772400" cy="511177"/>
          </a:xfrm>
        </p:spPr>
        <p:txBody>
          <a:bodyPr/>
          <a:lstStyle/>
          <a:p>
            <a:pPr lvl="0"/>
            <a:r>
              <a:rPr lang="en-GB" sz="2600" b="1" u="sng">
                <a:latin typeface="Comic Sans MS" pitchFamily="66"/>
              </a:rPr>
              <a:t>Ready to start Nursery</a:t>
            </a:r>
            <a:r>
              <a:rPr lang="en-GB" sz="2300">
                <a:latin typeface="Comic Sans MS" pitchFamily="66"/>
              </a:rPr>
              <a:t> </a:t>
            </a:r>
            <a:endParaRPr lang="en-GB" sz="1600">
              <a:latin typeface="Comic Sans MS" pitchFamily="66"/>
            </a:endParaRPr>
          </a:p>
        </p:txBody>
      </p:sp>
      <p:sp>
        <p:nvSpPr>
          <p:cNvPr id="3" name="Rectangle 3">
            <a:extLst>
              <a:ext uri="{FF2B5EF4-FFF2-40B4-BE49-F238E27FC236}">
                <a16:creationId xmlns:a16="http://schemas.microsoft.com/office/drawing/2014/main" id="{7EEDABA3-A366-4CDF-B6C7-BE74AD4983CE}"/>
              </a:ext>
            </a:extLst>
          </p:cNvPr>
          <p:cNvSpPr txBox="1">
            <a:spLocks noGrp="1"/>
          </p:cNvSpPr>
          <p:nvPr>
            <p:ph type="body" idx="4294967295"/>
          </p:nvPr>
        </p:nvSpPr>
        <p:spPr>
          <a:xfrm>
            <a:off x="234058" y="1390262"/>
            <a:ext cx="8496303" cy="4631152"/>
          </a:xfrm>
        </p:spPr>
        <p:txBody>
          <a:bodyPr/>
          <a:lstStyle/>
          <a:p>
            <a:pPr lvl="0">
              <a:lnSpc>
                <a:spcPct val="70000"/>
              </a:lnSpc>
              <a:buNone/>
            </a:pPr>
            <a:r>
              <a:rPr lang="en-GB" sz="1800" b="1">
                <a:latin typeface="Comic Sans MS" pitchFamily="66"/>
              </a:rPr>
              <a:t>52 place Nursery and 30 place Reception class       </a:t>
            </a:r>
          </a:p>
          <a:p>
            <a:pPr lvl="0">
              <a:lnSpc>
                <a:spcPct val="70000"/>
              </a:lnSpc>
              <a:buNone/>
            </a:pPr>
            <a:r>
              <a:rPr lang="en-GB" sz="1800" b="1">
                <a:solidFill>
                  <a:srgbClr val="FF0000"/>
                </a:solidFill>
                <a:latin typeface="Comic Sans MS" pitchFamily="66"/>
              </a:rPr>
              <a:t>Nursery sessions are 8.30am – 11.30am / 12.30pm -3.30pm (30hrs children 8.30-3.30)</a:t>
            </a:r>
          </a:p>
          <a:p>
            <a:pPr lvl="0">
              <a:lnSpc>
                <a:spcPct val="70000"/>
              </a:lnSpc>
              <a:buNone/>
            </a:pPr>
            <a:endParaRPr lang="en-GB" sz="1800" b="1">
              <a:solidFill>
                <a:srgbClr val="FF0000"/>
              </a:solidFill>
              <a:latin typeface="Comic Sans MS" pitchFamily="66"/>
            </a:endParaRPr>
          </a:p>
          <a:p>
            <a:pPr lvl="0">
              <a:lnSpc>
                <a:spcPct val="70000"/>
              </a:lnSpc>
              <a:buNone/>
            </a:pPr>
            <a:r>
              <a:rPr lang="en-GB" sz="1800" b="1">
                <a:solidFill>
                  <a:srgbClr val="FF0000"/>
                </a:solidFill>
                <a:latin typeface="Comic Sans MS" pitchFamily="66"/>
              </a:rPr>
              <a:t>Children come into Nursery and move on to self- initiated activities. Drop off at the door / end of day children will be called sent to you in the playground.</a:t>
            </a:r>
          </a:p>
          <a:p>
            <a:pPr lvl="0" algn="ctr">
              <a:lnSpc>
                <a:spcPct val="70000"/>
              </a:lnSpc>
              <a:buNone/>
            </a:pPr>
            <a:r>
              <a:rPr lang="en-US" sz="1800" b="1" u="sng">
                <a:latin typeface="Comic Sans MS" pitchFamily="66"/>
              </a:rPr>
              <a:t>Collection Arrangement</a:t>
            </a:r>
          </a:p>
          <a:p>
            <a:pPr lvl="0">
              <a:lnSpc>
                <a:spcPct val="70000"/>
              </a:lnSpc>
            </a:pPr>
            <a:r>
              <a:rPr lang="en-US" sz="1800" b="1">
                <a:latin typeface="Comic Sans MS" pitchFamily="66"/>
              </a:rPr>
              <a:t>We appreciate if you could drop off and pick up as promptly as possible-Anyone arriving late will need to enter through the main office.</a:t>
            </a:r>
          </a:p>
          <a:p>
            <a:pPr lvl="0">
              <a:lnSpc>
                <a:spcPct val="70000"/>
              </a:lnSpc>
            </a:pPr>
            <a:endParaRPr lang="en-US" sz="1800" b="1">
              <a:latin typeface="Comic Sans MS" pitchFamily="66"/>
            </a:endParaRPr>
          </a:p>
          <a:p>
            <a:pPr lvl="0">
              <a:lnSpc>
                <a:spcPct val="70000"/>
              </a:lnSpc>
            </a:pPr>
            <a:r>
              <a:rPr lang="en-US" sz="1800" b="1">
                <a:latin typeface="Comic Sans MS" pitchFamily="66"/>
              </a:rPr>
              <a:t>We take the security of the children very seriously. </a:t>
            </a:r>
          </a:p>
          <a:p>
            <a:pPr lvl="0">
              <a:lnSpc>
                <a:spcPct val="70000"/>
              </a:lnSpc>
            </a:pPr>
            <a:endParaRPr lang="en-US" sz="1800" b="1">
              <a:latin typeface="Comic Sans MS" pitchFamily="66"/>
            </a:endParaRPr>
          </a:p>
          <a:p>
            <a:pPr lvl="0">
              <a:lnSpc>
                <a:spcPct val="70000"/>
              </a:lnSpc>
            </a:pPr>
            <a:r>
              <a:rPr lang="en-US" sz="1800" b="1">
                <a:latin typeface="Comic Sans MS" pitchFamily="66"/>
              </a:rPr>
              <a:t>At the end of the session we will only allow your child to be collected by people that you have authorised to do so </a:t>
            </a:r>
          </a:p>
          <a:p>
            <a:pPr marL="0" lvl="0" indent="0">
              <a:lnSpc>
                <a:spcPct val="70000"/>
              </a:lnSpc>
              <a:buNone/>
            </a:pPr>
            <a:r>
              <a:rPr lang="en-US" sz="1800" b="1">
                <a:solidFill>
                  <a:srgbClr val="FF0000"/>
                </a:solidFill>
                <a:latin typeface="Comic Sans MS" pitchFamily="66"/>
              </a:rPr>
              <a:t>(password)</a:t>
            </a:r>
          </a:p>
          <a:p>
            <a:pPr lvl="0">
              <a:lnSpc>
                <a:spcPct val="70000"/>
              </a:lnSpc>
            </a:pPr>
            <a:endParaRPr lang="en-US" sz="1800" b="1">
              <a:latin typeface="Comic Sans MS" pitchFamily="66"/>
            </a:endParaRPr>
          </a:p>
          <a:p>
            <a:pPr lvl="0">
              <a:lnSpc>
                <a:spcPct val="70000"/>
              </a:lnSpc>
            </a:pPr>
            <a:r>
              <a:rPr lang="en-US" sz="1800" b="1">
                <a:latin typeface="Comic Sans MS" pitchFamily="66"/>
              </a:rPr>
              <a:t>Please make sure we are notified of any changes</a:t>
            </a:r>
            <a:endParaRPr lang="en-GB" sz="1800">
              <a:latin typeface="Comic Sans MS" pitchFamily="66"/>
            </a:endParaRPr>
          </a:p>
        </p:txBody>
      </p:sp>
      <p:pic>
        <p:nvPicPr>
          <p:cNvPr id="4" name="Picture 4" descr="pe01644_">
            <a:extLst>
              <a:ext uri="{FF2B5EF4-FFF2-40B4-BE49-F238E27FC236}">
                <a16:creationId xmlns:a16="http://schemas.microsoft.com/office/drawing/2014/main" id="{0469F4FC-29D8-49C5-AAD3-86223E81EE94}"/>
              </a:ext>
            </a:extLst>
          </p:cNvPr>
          <p:cNvPicPr>
            <a:picLocks noChangeAspect="1"/>
          </p:cNvPicPr>
          <p:nvPr/>
        </p:nvPicPr>
        <p:blipFill>
          <a:blip r:embed="rId3"/>
          <a:srcRect/>
          <a:stretch>
            <a:fillRect/>
          </a:stretch>
        </p:blipFill>
        <p:spPr>
          <a:xfrm>
            <a:off x="7235820" y="5327651"/>
            <a:ext cx="1908179" cy="1530348"/>
          </a:xfrm>
          <a:prstGeom prst="rect">
            <a:avLst/>
          </a:prstGeom>
          <a:noFill/>
          <a:ln cap="flat">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18E17-D059-4BFD-B11F-0891F537D83F}"/>
              </a:ext>
            </a:extLst>
          </p:cNvPr>
          <p:cNvSpPr txBox="1">
            <a:spLocks noGrp="1"/>
          </p:cNvSpPr>
          <p:nvPr>
            <p:ph type="title"/>
          </p:nvPr>
        </p:nvSpPr>
        <p:spPr>
          <a:xfrm>
            <a:off x="3461040" y="320890"/>
            <a:ext cx="8229600" cy="1143000"/>
          </a:xfrm>
          <a:prstGeom prst="rect">
            <a:avLst/>
          </a:prstGeom>
          <a:noFill/>
          <a:ln>
            <a:noFill/>
          </a:ln>
        </p:spPr>
        <p:txBody>
          <a:bodyPr vert="horz" wrap="square" lIns="91440" tIns="45720" rIns="91440" bIns="45720" anchor="ctr" anchorCtr="0" compatLnSpc="1">
            <a:normAutofit/>
          </a:bodyPr>
          <a:lstStyle/>
          <a:p>
            <a:pPr lvl="0"/>
            <a:r>
              <a:rPr lang="en-GB">
                <a:solidFill>
                  <a:srgbClr val="000000"/>
                </a:solidFill>
                <a:latin typeface="Comic Sans MS" pitchFamily="66"/>
              </a:rPr>
              <a:t>Attendance</a:t>
            </a:r>
          </a:p>
        </p:txBody>
      </p:sp>
      <p:sp>
        <p:nvSpPr>
          <p:cNvPr id="3" name="Content Placeholder 2">
            <a:extLst>
              <a:ext uri="{FF2B5EF4-FFF2-40B4-BE49-F238E27FC236}">
                <a16:creationId xmlns:a16="http://schemas.microsoft.com/office/drawing/2014/main" id="{A414CD11-A39F-4391-B0AF-010E9735E385}"/>
              </a:ext>
            </a:extLst>
          </p:cNvPr>
          <p:cNvSpPr txBox="1">
            <a:spLocks noGrp="1"/>
          </p:cNvSpPr>
          <p:nvPr>
            <p:ph idx="1"/>
          </p:nvPr>
        </p:nvSpPr>
        <p:spPr>
          <a:xfrm>
            <a:off x="735013" y="2403472"/>
            <a:ext cx="8229600" cy="3916036"/>
          </a:xfrm>
          <a:prstGeom prst="rect">
            <a:avLst/>
          </a:prstGeom>
          <a:noFill/>
          <a:ln>
            <a:noFill/>
          </a:ln>
        </p:spPr>
        <p:txBody>
          <a:bodyPr vert="horz" wrap="square" lIns="91440" tIns="45720" rIns="91440" bIns="45720" anchor="t" anchorCtr="0" compatLnSpc="1">
            <a:normAutofit/>
          </a:bodyPr>
          <a:lstStyle/>
          <a:p>
            <a:pPr lvl="0">
              <a:lnSpc>
                <a:spcPct val="90000"/>
              </a:lnSpc>
            </a:pPr>
            <a:r>
              <a:rPr lang="en-GB" sz="2000">
                <a:latin typeface="Comic Sans MS" pitchFamily="66"/>
              </a:rPr>
              <a:t>It is important that children attend each Nursery session to avoid lost learning.</a:t>
            </a:r>
          </a:p>
          <a:p>
            <a:pPr lvl="0">
              <a:lnSpc>
                <a:spcPct val="90000"/>
              </a:lnSpc>
            </a:pPr>
            <a:endParaRPr lang="en-GB" sz="2000">
              <a:latin typeface="Comic Sans MS" pitchFamily="66"/>
            </a:endParaRPr>
          </a:p>
          <a:p>
            <a:pPr lvl="0">
              <a:lnSpc>
                <a:spcPct val="90000"/>
              </a:lnSpc>
            </a:pPr>
            <a:r>
              <a:rPr lang="en-GB" sz="2000">
                <a:latin typeface="Comic Sans MS" pitchFamily="66"/>
              </a:rPr>
              <a:t>Holidays are not authorised during term time. Fines can be given to children once they reach the age of 5. </a:t>
            </a:r>
          </a:p>
          <a:p>
            <a:pPr marL="109728" lvl="0" indent="0">
              <a:lnSpc>
                <a:spcPct val="90000"/>
              </a:lnSpc>
              <a:buNone/>
            </a:pPr>
            <a:endParaRPr lang="en-GB" sz="2000">
              <a:latin typeface="Comic Sans MS" pitchFamily="66"/>
            </a:endParaRPr>
          </a:p>
          <a:p>
            <a:pPr lvl="0">
              <a:lnSpc>
                <a:spcPct val="90000"/>
              </a:lnSpc>
            </a:pPr>
            <a:r>
              <a:rPr lang="en-GB" sz="2000">
                <a:latin typeface="Comic Sans MS" pitchFamily="66"/>
              </a:rPr>
              <a:t>It is really important that you contact us using the school number (01977 615080) if your child is unable to attend a session. Please ring before the session starts. If we do not hear from you a member of the team will contact you to ask for a reason for absence</a:t>
            </a:r>
            <a:r>
              <a:rPr lang="en-GB" sz="2400">
                <a:latin typeface="Comic Sans MS" pitchFamily="66"/>
              </a:rPr>
              <a:t>. </a:t>
            </a:r>
          </a:p>
          <a:p>
            <a:pPr lvl="0">
              <a:lnSpc>
                <a:spcPct val="90000"/>
              </a:lnSpc>
            </a:pPr>
            <a:r>
              <a:rPr lang="en-GB" sz="2000">
                <a:latin typeface="Comic Sans MS" pitchFamily="66"/>
              </a:rPr>
              <a:t>If your child has sickness/diarrhea-48hrs before they can return after their last bout of illness</a:t>
            </a:r>
          </a:p>
          <a:p>
            <a:pPr marL="0" lvl="0" indent="0">
              <a:lnSpc>
                <a:spcPct val="90000"/>
              </a:lnSpc>
              <a:buNone/>
            </a:pPr>
            <a:endParaRPr lang="en-GB" sz="2600"/>
          </a:p>
        </p:txBody>
      </p:sp>
      <p:pic>
        <p:nvPicPr>
          <p:cNvPr id="4" name="Picture 3" descr="attendance">
            <a:extLst>
              <a:ext uri="{FF2B5EF4-FFF2-40B4-BE49-F238E27FC236}">
                <a16:creationId xmlns:a16="http://schemas.microsoft.com/office/drawing/2014/main" id="{4029CD30-28A6-4F51-AB42-14F7891ED060}"/>
              </a:ext>
            </a:extLst>
          </p:cNvPr>
          <p:cNvPicPr>
            <a:picLocks noChangeAspect="1"/>
          </p:cNvPicPr>
          <p:nvPr/>
        </p:nvPicPr>
        <p:blipFill>
          <a:blip r:embed="rId3"/>
          <a:srcRect l="4692" t="10110" r="4771" b="14476"/>
          <a:stretch>
            <a:fillRect/>
          </a:stretch>
        </p:blipFill>
        <p:spPr>
          <a:xfrm>
            <a:off x="179386" y="163513"/>
            <a:ext cx="2592388" cy="2239959"/>
          </a:xfrm>
          <a:prstGeom prst="rect">
            <a:avLst/>
          </a:prstGeom>
          <a:noFill/>
          <a:ln cap="flat">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pic>
        <p:nvPicPr>
          <p:cNvPr id="2" name="Picture 1" descr="C:\Users\nbedford\AppData\Local\Temp\WPDNSE\{00000073-0000-0000-7300-000000000000}\IMG_6868.JPG">
            <a:extLst>
              <a:ext uri="{FF2B5EF4-FFF2-40B4-BE49-F238E27FC236}">
                <a16:creationId xmlns:a16="http://schemas.microsoft.com/office/drawing/2014/main" id="{7144AEC3-B41E-4040-B212-AC46BCF2F882}"/>
              </a:ext>
            </a:extLst>
          </p:cNvPr>
          <p:cNvPicPr>
            <a:picLocks noChangeAspect="1"/>
          </p:cNvPicPr>
          <p:nvPr/>
        </p:nvPicPr>
        <p:blipFill>
          <a:blip r:embed="rId2"/>
          <a:srcRect/>
          <a:stretch>
            <a:fillRect/>
          </a:stretch>
        </p:blipFill>
        <p:spPr>
          <a:xfrm>
            <a:off x="2536829" y="1276346"/>
            <a:ext cx="4211634" cy="3168652"/>
          </a:xfrm>
          <a:prstGeom prst="rect">
            <a:avLst/>
          </a:prstGeom>
          <a:noFill/>
          <a:ln cap="flat">
            <a:noFill/>
          </a:ln>
        </p:spPr>
      </p:pic>
      <p:sp>
        <p:nvSpPr>
          <p:cNvPr id="3" name="Rectangle 2">
            <a:extLst>
              <a:ext uri="{FF2B5EF4-FFF2-40B4-BE49-F238E27FC236}">
                <a16:creationId xmlns:a16="http://schemas.microsoft.com/office/drawing/2014/main" id="{41B79437-7A41-43F9-BD77-BC4D912EB29B}"/>
              </a:ext>
            </a:extLst>
          </p:cNvPr>
          <p:cNvSpPr/>
          <p:nvPr/>
        </p:nvSpPr>
        <p:spPr>
          <a:xfrm>
            <a:off x="1311478" y="353022"/>
            <a:ext cx="4180956" cy="923333"/>
          </a:xfrm>
          <a:prstGeom prst="rect">
            <a:avLst/>
          </a:prstGeom>
          <a:noFill/>
          <a:ln cap="flat">
            <a:noFill/>
            <a:prstDash val="solid"/>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5400" b="0" i="0" u="none" strike="noStrike" kern="1200" cap="none" spc="0" baseline="0">
                <a:solidFill>
                  <a:srgbClr val="000000"/>
                </a:solidFill>
                <a:effectLst>
                  <a:outerShdw dist="20323" dir="1799338">
                    <a:srgbClr val="000000"/>
                  </a:outerShdw>
                </a:effectLst>
                <a:uFillTx/>
                <a:latin typeface="Comic Sans MS" pitchFamily="66"/>
              </a:rPr>
              <a:t>Library Day </a:t>
            </a:r>
          </a:p>
        </p:txBody>
      </p:sp>
      <p:sp>
        <p:nvSpPr>
          <p:cNvPr id="4" name="Content Placeholder 3">
            <a:extLst>
              <a:ext uri="{FF2B5EF4-FFF2-40B4-BE49-F238E27FC236}">
                <a16:creationId xmlns:a16="http://schemas.microsoft.com/office/drawing/2014/main" id="{99E48CC1-B917-4D71-9368-724F1397D1C3}"/>
              </a:ext>
            </a:extLst>
          </p:cNvPr>
          <p:cNvSpPr txBox="1">
            <a:spLocks noGrp="1"/>
          </p:cNvSpPr>
          <p:nvPr>
            <p:ph idx="1"/>
          </p:nvPr>
        </p:nvSpPr>
        <p:spPr>
          <a:xfrm>
            <a:off x="323853" y="4797427"/>
            <a:ext cx="8229600" cy="1707550"/>
          </a:xfrm>
          <a:prstGeom prst="rect">
            <a:avLst/>
          </a:prstGeom>
          <a:noFill/>
          <a:ln>
            <a:noFill/>
          </a:ln>
        </p:spPr>
        <p:txBody>
          <a:bodyPr vert="horz" wrap="square" lIns="91440" tIns="45720" rIns="91440" bIns="45720" anchor="t" anchorCtr="0" compatLnSpc="1">
            <a:normAutofit/>
          </a:bodyPr>
          <a:lstStyle/>
          <a:p>
            <a:pPr marL="0" lvl="0" indent="0">
              <a:lnSpc>
                <a:spcPct val="90000"/>
              </a:lnSpc>
              <a:buNone/>
            </a:pPr>
            <a:r>
              <a:rPr lang="en-GB">
                <a:latin typeface="Comic Sans MS" pitchFamily="66"/>
              </a:rPr>
              <a:t>We visit the local library and share a story. We would love it if you could join us. You will be notified in advance before library visits. We aim for once every half term.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0D83CB-B7BE-4D4E-A8C9-455F6C695DE0}"/>
              </a:ext>
            </a:extLst>
          </p:cNvPr>
          <p:cNvPicPr>
            <a:picLocks noChangeAspect="1"/>
          </p:cNvPicPr>
          <p:nvPr/>
        </p:nvPicPr>
        <p:blipFill>
          <a:blip r:embed="rId2"/>
          <a:srcRect l="33980" t="26509" r="37551" b="14715"/>
          <a:stretch>
            <a:fillRect/>
          </a:stretch>
        </p:blipFill>
        <p:spPr>
          <a:xfrm>
            <a:off x="765105" y="1324947"/>
            <a:ext cx="2603241" cy="2883158"/>
          </a:xfrm>
          <a:prstGeom prst="rect">
            <a:avLst/>
          </a:prstGeom>
          <a:noFill/>
          <a:ln cap="flat">
            <a:noFill/>
          </a:ln>
        </p:spPr>
      </p:pic>
      <p:sp>
        <p:nvSpPr>
          <p:cNvPr id="3" name="TextBox 2">
            <a:extLst>
              <a:ext uri="{FF2B5EF4-FFF2-40B4-BE49-F238E27FC236}">
                <a16:creationId xmlns:a16="http://schemas.microsoft.com/office/drawing/2014/main" id="{5A5A4595-E5F4-4C88-9851-853EC10DF5AC}"/>
              </a:ext>
            </a:extLst>
          </p:cNvPr>
          <p:cNvSpPr txBox="1"/>
          <p:nvPr/>
        </p:nvSpPr>
        <p:spPr>
          <a:xfrm>
            <a:off x="4217441" y="2080726"/>
            <a:ext cx="4236095" cy="175432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5400" b="0" i="0" u="none" strike="noStrike" kern="1200" cap="none" spc="0" baseline="0">
                <a:solidFill>
                  <a:srgbClr val="000000"/>
                </a:solidFill>
                <a:uFillTx/>
                <a:latin typeface="Comic Sans MS" pitchFamily="66"/>
              </a:rPr>
              <a:t>Weekend Bears </a:t>
            </a:r>
          </a:p>
        </p:txBody>
      </p:sp>
      <p:pic>
        <p:nvPicPr>
          <p:cNvPr id="4" name="Picture 3">
            <a:extLst>
              <a:ext uri="{FF2B5EF4-FFF2-40B4-BE49-F238E27FC236}">
                <a16:creationId xmlns:a16="http://schemas.microsoft.com/office/drawing/2014/main" id="{2872A3B9-5C6A-4B86-B9F5-83CB355FF285}"/>
              </a:ext>
            </a:extLst>
          </p:cNvPr>
          <p:cNvPicPr>
            <a:picLocks noChangeAspect="1"/>
          </p:cNvPicPr>
          <p:nvPr/>
        </p:nvPicPr>
        <p:blipFill>
          <a:blip r:embed="rId3"/>
          <a:stretch>
            <a:fillRect/>
          </a:stretch>
        </p:blipFill>
        <p:spPr>
          <a:xfrm>
            <a:off x="3517001" y="3835048"/>
            <a:ext cx="2678524" cy="2577272"/>
          </a:xfrm>
          <a:prstGeom prst="rect">
            <a:avLst/>
          </a:prstGeom>
          <a:noFill/>
          <a:ln cap="flat">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057E3-A458-4A63-B32B-FB986F760278}"/>
              </a:ext>
            </a:extLst>
          </p:cNvPr>
          <p:cNvSpPr txBox="1">
            <a:spLocks noGrp="1"/>
          </p:cNvSpPr>
          <p:nvPr>
            <p:ph type="title"/>
          </p:nvPr>
        </p:nvSpPr>
        <p:spPr>
          <a:xfrm>
            <a:off x="457200" y="344911"/>
            <a:ext cx="8229600" cy="1066803"/>
          </a:xfrm>
          <a:prstGeom prst="rect">
            <a:avLst/>
          </a:prstGeom>
          <a:noFill/>
          <a:ln>
            <a:noFill/>
          </a:ln>
        </p:spPr>
        <p:txBody>
          <a:bodyPr vert="horz" wrap="square" lIns="91440" tIns="45720" rIns="91440" bIns="45720" anchor="ctr" anchorCtr="0" compatLnSpc="1">
            <a:normAutofit/>
          </a:bodyPr>
          <a:lstStyle/>
          <a:p>
            <a:pPr lvl="0"/>
            <a:r>
              <a:rPr lang="en-GB"/>
              <a:t>50 things to do before you’re 5!</a:t>
            </a:r>
          </a:p>
        </p:txBody>
      </p:sp>
      <p:sp>
        <p:nvSpPr>
          <p:cNvPr id="3" name="Content Placeholder 2">
            <a:extLst>
              <a:ext uri="{FF2B5EF4-FFF2-40B4-BE49-F238E27FC236}">
                <a16:creationId xmlns:a16="http://schemas.microsoft.com/office/drawing/2014/main" id="{DE894A2D-0B6D-439E-8BE7-CA7B4FFAD334}"/>
              </a:ext>
            </a:extLst>
          </p:cNvPr>
          <p:cNvSpPr txBox="1">
            <a:spLocks noGrp="1"/>
          </p:cNvSpPr>
          <p:nvPr>
            <p:ph idx="1"/>
          </p:nvPr>
        </p:nvSpPr>
        <p:spPr>
          <a:xfrm>
            <a:off x="457200" y="1157904"/>
            <a:ext cx="8229600" cy="4325112"/>
          </a:xfrm>
          <a:prstGeom prst="rect">
            <a:avLst/>
          </a:prstGeom>
          <a:noFill/>
          <a:ln>
            <a:noFill/>
          </a:ln>
        </p:spPr>
        <p:txBody>
          <a:bodyPr vert="horz" wrap="square" lIns="91440" tIns="45720" rIns="91440" bIns="45720" anchor="t" anchorCtr="0" compatLnSpc="1">
            <a:normAutofit/>
          </a:bodyPr>
          <a:lstStyle/>
          <a:p>
            <a:pPr lvl="0"/>
            <a:r>
              <a:rPr lang="en-GB" sz="2400">
                <a:solidFill>
                  <a:srgbClr val="2A2A2A"/>
                </a:solidFill>
                <a:latin typeface="Open Sans"/>
              </a:rPr>
              <a:t>The 50 Things To Do Before You’re Five mobile app gives parents and carers 50 low or no-cost experiences to support their child's social, emotional, physical and early language development.</a:t>
            </a:r>
          </a:p>
          <a:p>
            <a:pPr lvl="0"/>
            <a:endParaRPr lang="en-GB" sz="2400">
              <a:solidFill>
                <a:srgbClr val="2A2A2A"/>
              </a:solidFill>
              <a:latin typeface="Open Sans"/>
            </a:endParaRPr>
          </a:p>
          <a:p>
            <a:pPr lvl="0"/>
            <a:r>
              <a:rPr lang="en-GB" sz="2400">
                <a:solidFill>
                  <a:srgbClr val="333333"/>
                </a:solidFill>
                <a:latin typeface="Open Sans"/>
              </a:rPr>
              <a:t>The app contains all the information, guidance and supporting resources to allow parents to build a </a:t>
            </a:r>
            <a:r>
              <a:rPr lang="en-GB" sz="2400" b="1">
                <a:solidFill>
                  <a:srgbClr val="333333"/>
                </a:solidFill>
                <a:latin typeface="Open Sans"/>
              </a:rPr>
              <a:t>memory bank</a:t>
            </a:r>
            <a:r>
              <a:rPr lang="en-GB" sz="2400">
                <a:solidFill>
                  <a:srgbClr val="333333"/>
                </a:solidFill>
                <a:latin typeface="Open Sans"/>
              </a:rPr>
              <a:t> of photos and videos, as a collection of their child's special moments.</a:t>
            </a:r>
          </a:p>
          <a:p>
            <a:pPr lvl="0"/>
            <a:endParaRPr lang="en-GB"/>
          </a:p>
        </p:txBody>
      </p:sp>
      <p:pic>
        <p:nvPicPr>
          <p:cNvPr id="4" name="Picture 4" descr="50Things5-MainLogoColour-LS.png">
            <a:extLst>
              <a:ext uri="{FF2B5EF4-FFF2-40B4-BE49-F238E27FC236}">
                <a16:creationId xmlns:a16="http://schemas.microsoft.com/office/drawing/2014/main" id="{FCC9EF53-E0AB-43B2-BF76-957AC73FDB07}"/>
              </a:ext>
            </a:extLst>
          </p:cNvPr>
          <p:cNvPicPr>
            <a:picLocks noChangeAspect="1"/>
          </p:cNvPicPr>
          <p:nvPr/>
        </p:nvPicPr>
        <p:blipFill>
          <a:blip r:embed="rId2"/>
          <a:srcRect/>
          <a:stretch>
            <a:fillRect/>
          </a:stretch>
        </p:blipFill>
        <p:spPr>
          <a:xfrm>
            <a:off x="5796134" y="5229197"/>
            <a:ext cx="2724500" cy="1541257"/>
          </a:xfrm>
          <a:prstGeom prst="rect">
            <a:avLst/>
          </a:prstGeom>
          <a:noFill/>
          <a:ln cap="flat">
            <a:noFill/>
          </a:ln>
        </p:spPr>
      </p:pic>
      <p:pic>
        <p:nvPicPr>
          <p:cNvPr id="5" name="Picture 5">
            <a:extLst>
              <a:ext uri="{FF2B5EF4-FFF2-40B4-BE49-F238E27FC236}">
                <a16:creationId xmlns:a16="http://schemas.microsoft.com/office/drawing/2014/main" id="{23A6D917-B921-4314-ADAE-FF4866FCF1EC}"/>
              </a:ext>
            </a:extLst>
          </p:cNvPr>
          <p:cNvPicPr>
            <a:picLocks noChangeAspect="1"/>
          </p:cNvPicPr>
          <p:nvPr/>
        </p:nvPicPr>
        <p:blipFill>
          <a:blip r:embed="rId3"/>
          <a:stretch>
            <a:fillRect/>
          </a:stretch>
        </p:blipFill>
        <p:spPr>
          <a:xfrm>
            <a:off x="899595" y="4736409"/>
            <a:ext cx="2597124" cy="2121590"/>
          </a:xfrm>
          <a:prstGeom prst="rect">
            <a:avLst/>
          </a:prstGeom>
          <a:noFill/>
          <a:ln cap="flat">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0C657A2-433C-477F-8B7E-BC85194EA452}"/>
              </a:ext>
            </a:extLst>
          </p:cNvPr>
          <p:cNvSpPr txBox="1">
            <a:spLocks noGrp="1"/>
          </p:cNvSpPr>
          <p:nvPr>
            <p:ph type="title"/>
          </p:nvPr>
        </p:nvSpPr>
        <p:spPr>
          <a:xfrm>
            <a:off x="1143000" y="0"/>
            <a:ext cx="7772400" cy="1143000"/>
          </a:xfrm>
          <a:prstGeom prst="rect">
            <a:avLst/>
          </a:prstGeom>
          <a:noFill/>
          <a:ln>
            <a:noFill/>
          </a:ln>
        </p:spPr>
        <p:txBody>
          <a:bodyPr vert="horz" wrap="square" lIns="91440" tIns="45720" rIns="91440" bIns="45720" anchor="ctr" anchorCtr="0" compatLnSpc="1">
            <a:normAutofit/>
          </a:bodyPr>
          <a:lstStyle/>
          <a:p>
            <a:pPr lvl="0"/>
            <a:r>
              <a:rPr lang="en-GB" sz="3600" b="1" u="sng">
                <a:solidFill>
                  <a:srgbClr val="000000"/>
                </a:solidFill>
                <a:latin typeface="Comic Sans MS" pitchFamily="66"/>
              </a:rPr>
              <a:t>School Uniform</a:t>
            </a:r>
          </a:p>
        </p:txBody>
      </p:sp>
      <p:sp>
        <p:nvSpPr>
          <p:cNvPr id="3" name="Rectangle 3">
            <a:extLst>
              <a:ext uri="{FF2B5EF4-FFF2-40B4-BE49-F238E27FC236}">
                <a16:creationId xmlns:a16="http://schemas.microsoft.com/office/drawing/2014/main" id="{6100495C-EA73-4253-B245-A8659086F566}"/>
              </a:ext>
            </a:extLst>
          </p:cNvPr>
          <p:cNvSpPr txBox="1">
            <a:spLocks noGrp="1"/>
          </p:cNvSpPr>
          <p:nvPr>
            <p:ph idx="1"/>
          </p:nvPr>
        </p:nvSpPr>
        <p:spPr>
          <a:xfrm>
            <a:off x="0" y="908054"/>
            <a:ext cx="8999533" cy="5833314"/>
          </a:xfrm>
          <a:prstGeom prst="rect">
            <a:avLst/>
          </a:prstGeom>
          <a:noFill/>
          <a:ln>
            <a:noFill/>
          </a:ln>
        </p:spPr>
        <p:txBody>
          <a:bodyPr vert="horz" wrap="square" lIns="91440" tIns="45720" rIns="91440" bIns="45720" anchor="t" anchorCtr="0" compatLnSpc="1">
            <a:normAutofit/>
          </a:bodyPr>
          <a:lstStyle/>
          <a:p>
            <a:pPr lvl="0" indent="-255903">
              <a:lnSpc>
                <a:spcPct val="60000"/>
              </a:lnSpc>
            </a:pPr>
            <a:r>
              <a:rPr lang="en-GB" sz="1600">
                <a:latin typeface="Comic Sans MS" pitchFamily="66"/>
              </a:rPr>
              <a:t>School uniform  (see pack for details) </a:t>
            </a:r>
            <a:endParaRPr lang="en-US" sz="1800"/>
          </a:p>
          <a:p>
            <a:pPr lvl="0" indent="-255903">
              <a:lnSpc>
                <a:spcPct val="60000"/>
              </a:lnSpc>
              <a:buNone/>
            </a:pPr>
            <a:endParaRPr lang="en-GB" sz="1600">
              <a:latin typeface="Comic Sans MS" pitchFamily="66"/>
            </a:endParaRPr>
          </a:p>
          <a:p>
            <a:pPr lvl="0" indent="-255903">
              <a:lnSpc>
                <a:spcPct val="60000"/>
              </a:lnSpc>
            </a:pPr>
            <a:r>
              <a:rPr lang="en-GB" sz="1600">
                <a:latin typeface="Comic Sans MS" pitchFamily="66"/>
              </a:rPr>
              <a:t>Please label all items of  clothing (even shoes)</a:t>
            </a:r>
          </a:p>
          <a:p>
            <a:pPr marL="109215" lvl="0" indent="0">
              <a:lnSpc>
                <a:spcPct val="60000"/>
              </a:lnSpc>
              <a:buNone/>
            </a:pPr>
            <a:endParaRPr lang="en-GB" sz="1600">
              <a:latin typeface="Comic Sans MS" pitchFamily="66"/>
            </a:endParaRPr>
          </a:p>
          <a:p>
            <a:pPr lvl="0" indent="-255903">
              <a:lnSpc>
                <a:spcPct val="60000"/>
              </a:lnSpc>
            </a:pPr>
            <a:r>
              <a:rPr lang="en-GB" sz="1600">
                <a:latin typeface="Comic Sans MS" pitchFamily="66"/>
              </a:rPr>
              <a:t>Our logo is available through Tesco Uniform </a:t>
            </a:r>
          </a:p>
          <a:p>
            <a:pPr marL="109215" lvl="0" indent="0">
              <a:lnSpc>
                <a:spcPct val="60000"/>
              </a:lnSpc>
              <a:buNone/>
            </a:pPr>
            <a:r>
              <a:rPr lang="en-GB" sz="1600">
                <a:latin typeface="Comic Sans MS" pitchFamily="66"/>
              </a:rPr>
              <a:t>(myclothing.com). </a:t>
            </a:r>
          </a:p>
          <a:p>
            <a:pPr marL="109215" lvl="0" indent="0">
              <a:lnSpc>
                <a:spcPct val="60000"/>
              </a:lnSpc>
              <a:buNone/>
            </a:pPr>
            <a:endParaRPr lang="en-GB" sz="1600">
              <a:latin typeface="Comic Sans MS" pitchFamily="66"/>
            </a:endParaRPr>
          </a:p>
          <a:p>
            <a:pPr marL="109215" lvl="0" indent="0">
              <a:buNone/>
            </a:pPr>
            <a:r>
              <a:rPr lang="en-GB" sz="1600">
                <a:latin typeface="Comic Sans MS"/>
              </a:rPr>
              <a:t>Clothing</a:t>
            </a:r>
          </a:p>
          <a:p>
            <a:pPr lvl="0" indent="-255903">
              <a:lnSpc>
                <a:spcPct val="80000"/>
              </a:lnSpc>
            </a:pPr>
            <a:r>
              <a:rPr lang="en-GB" sz="1600">
                <a:latin typeface="Comic Sans MS"/>
              </a:rPr>
              <a:t>Plain grey or black school skirt or trousers.</a:t>
            </a:r>
            <a:endParaRPr lang="en-GB" sz="1800">
              <a:latin typeface="Comic Sans MS"/>
            </a:endParaRPr>
          </a:p>
          <a:p>
            <a:pPr lvl="0" indent="-255903">
              <a:lnSpc>
                <a:spcPct val="80000"/>
              </a:lnSpc>
            </a:pPr>
            <a:r>
              <a:rPr lang="en-GB" sz="1600">
                <a:latin typeface="Comic Sans MS"/>
              </a:rPr>
              <a:t>Red and white checked dress or plain grey or black knee length tailored shorts in summer.</a:t>
            </a:r>
            <a:endParaRPr lang="en-GB" sz="1800">
              <a:latin typeface="Comic Sans MS"/>
            </a:endParaRPr>
          </a:p>
          <a:p>
            <a:pPr lvl="0" indent="-255903">
              <a:lnSpc>
                <a:spcPct val="80000"/>
              </a:lnSpc>
            </a:pPr>
            <a:r>
              <a:rPr lang="en-GB" sz="1600">
                <a:latin typeface="Comic Sans MS"/>
              </a:rPr>
              <a:t>White school blouse or polo shirt.</a:t>
            </a:r>
            <a:endParaRPr lang="en-GB" sz="1800">
              <a:latin typeface="Comic Sans MS"/>
            </a:endParaRPr>
          </a:p>
          <a:p>
            <a:pPr lvl="0" indent="-255903">
              <a:lnSpc>
                <a:spcPct val="80000"/>
              </a:lnSpc>
            </a:pPr>
            <a:r>
              <a:rPr lang="en-GB" sz="1600">
                <a:latin typeface="Comic Sans MS"/>
              </a:rPr>
              <a:t>Berry red cardigan or sweatshirt.</a:t>
            </a:r>
            <a:endParaRPr lang="en-GB" sz="1800">
              <a:latin typeface="Comic Sans MS"/>
            </a:endParaRPr>
          </a:p>
          <a:p>
            <a:pPr lvl="0" indent="-255903">
              <a:lnSpc>
                <a:spcPct val="80000"/>
              </a:lnSpc>
            </a:pPr>
            <a:r>
              <a:rPr lang="en-GB" sz="1600">
                <a:latin typeface="Comic Sans MS"/>
              </a:rPr>
              <a:t>White, black, red or grey socks/tights.</a:t>
            </a:r>
            <a:endParaRPr lang="en-GB" sz="1800">
              <a:latin typeface="Comic Sans MS"/>
            </a:endParaRPr>
          </a:p>
          <a:p>
            <a:pPr lvl="0" indent="-255903">
              <a:lnSpc>
                <a:spcPct val="80000"/>
              </a:lnSpc>
            </a:pPr>
            <a:r>
              <a:rPr lang="en-GB" sz="1600">
                <a:latin typeface="Comic Sans MS"/>
              </a:rPr>
              <a:t>Headbands, slides &amp; bobbles in school colours (red/white/grey/black)</a:t>
            </a:r>
            <a:endParaRPr lang="en-GB" sz="1800">
              <a:latin typeface="Comic Sans MS"/>
            </a:endParaRPr>
          </a:p>
          <a:p>
            <a:pPr marL="109856" lvl="0" indent="0">
              <a:lnSpc>
                <a:spcPct val="80000"/>
              </a:lnSpc>
              <a:buNone/>
            </a:pPr>
            <a:endParaRPr lang="en-GB" sz="1600">
              <a:latin typeface="Comic Sans MS"/>
            </a:endParaRPr>
          </a:p>
          <a:p>
            <a:pPr marL="109856" lvl="0" indent="0">
              <a:lnSpc>
                <a:spcPct val="80000"/>
              </a:lnSpc>
              <a:buNone/>
            </a:pPr>
            <a:r>
              <a:rPr lang="en-GB" sz="1600">
                <a:latin typeface="Comic Sans MS"/>
              </a:rPr>
              <a:t>Plain black shoes or black trainers with no logos. No flashing lights please. If children come to school in boots or wellingtons, they will need to bring their shoes to change in to.</a:t>
            </a:r>
            <a:endParaRPr lang="en-GB" sz="1800">
              <a:latin typeface="Comic Sans MS"/>
            </a:endParaRPr>
          </a:p>
          <a:p>
            <a:pPr lvl="0" indent="-255903"/>
            <a:r>
              <a:rPr lang="en-GB" sz="1600">
                <a:latin typeface="Comic Sans MS"/>
              </a:rPr>
              <a:t> Velcro shoes are easier to support independence as the children change into wellies for the outdoor / sand area at times. </a:t>
            </a:r>
            <a:endParaRPr lang="en-GB" sz="1600">
              <a:latin typeface="Comic Sans MS" pitchFamily="66"/>
            </a:endParaRPr>
          </a:p>
          <a:p>
            <a:pPr lvl="0" indent="-255903"/>
            <a:r>
              <a:rPr lang="en-GB" sz="1600">
                <a:latin typeface="Comic Sans MS"/>
              </a:rPr>
              <a:t>We do ask for a spare bag of clothes to be brought daily to the session. Just in case. We do also ask children to bring a pair of wellington boots with their name in to leave at school, as we do access the outdoor environment in all weather (we provide puddle suits). Jewellery is not permitted other than watches and one pair of small gold or silver stud ear-rings. </a:t>
            </a:r>
            <a:endParaRPr lang="en-GB" sz="1600">
              <a:latin typeface="Comic Sans MS" pitchFamily="66"/>
            </a:endParaRPr>
          </a:p>
          <a:p>
            <a:pPr lvl="0" indent="-255903">
              <a:lnSpc>
                <a:spcPct val="60000"/>
              </a:lnSpc>
              <a:buNone/>
            </a:pPr>
            <a:endParaRPr lang="en-GB" sz="1600">
              <a:latin typeface="Comic Sans MS" pitchFamily="66"/>
            </a:endParaRPr>
          </a:p>
          <a:p>
            <a:pPr lvl="0" indent="-255903">
              <a:lnSpc>
                <a:spcPct val="60000"/>
              </a:lnSpc>
              <a:buNone/>
            </a:pPr>
            <a:endParaRPr lang="en-GB" sz="1600">
              <a:latin typeface="Comic Sans MS" pitchFamily="66"/>
            </a:endParaRPr>
          </a:p>
          <a:p>
            <a:pPr lvl="0" indent="-255903">
              <a:lnSpc>
                <a:spcPct val="60000"/>
              </a:lnSpc>
            </a:pPr>
            <a:endParaRPr lang="en-GB" sz="1600">
              <a:latin typeface="Comic Sans MS" pitchFamily="66"/>
            </a:endParaRPr>
          </a:p>
          <a:p>
            <a:pPr lvl="0" indent="-255903">
              <a:lnSpc>
                <a:spcPct val="60000"/>
              </a:lnSpc>
              <a:buNone/>
            </a:pPr>
            <a:endParaRPr lang="en-GB" sz="1600">
              <a:latin typeface="Comic Sans MS" pitchFamily="66"/>
            </a:endParaRPr>
          </a:p>
        </p:txBody>
      </p:sp>
      <p:sp>
        <p:nvSpPr>
          <p:cNvPr id="4" name="Freeform 114">
            <a:extLst>
              <a:ext uri="{FF2B5EF4-FFF2-40B4-BE49-F238E27FC236}">
                <a16:creationId xmlns:a16="http://schemas.microsoft.com/office/drawing/2014/main" id="{173EDB70-C3AB-4F3F-BBF3-DC7C3F4376B3}"/>
              </a:ext>
            </a:extLst>
          </p:cNvPr>
          <p:cNvSpPr/>
          <p:nvPr/>
        </p:nvSpPr>
        <p:spPr>
          <a:xfrm>
            <a:off x="3662364" y="5424485"/>
            <a:ext cx="9528" cy="6345"/>
          </a:xfrm>
          <a:custGeom>
            <a:avLst/>
            <a:gdLst>
              <a:gd name="f0" fmla="val 10800000"/>
              <a:gd name="f1" fmla="val 5400000"/>
              <a:gd name="f2" fmla="val 180"/>
              <a:gd name="f3" fmla="val w"/>
              <a:gd name="f4" fmla="val h"/>
              <a:gd name="f5" fmla="val 0"/>
              <a:gd name="f6" fmla="val 14"/>
              <a:gd name="f7" fmla="val 10"/>
              <a:gd name="f8" fmla="val 1"/>
              <a:gd name="f9" fmla="val 6"/>
              <a:gd name="f10" fmla="val 11"/>
              <a:gd name="f11" fmla="val 5"/>
              <a:gd name="f12" fmla="+- 0 0 -90"/>
              <a:gd name="f13" fmla="*/ f3 1 14"/>
              <a:gd name="f14" fmla="*/ f4 1 10"/>
              <a:gd name="f15" fmla="+- f7 0 f5"/>
              <a:gd name="f16" fmla="+- f6 0 f5"/>
              <a:gd name="f17" fmla="*/ f12 f0 1"/>
              <a:gd name="f18" fmla="*/ f15 1 10"/>
              <a:gd name="f19" fmla="*/ f16 1 14"/>
              <a:gd name="f20" fmla="*/ 0 f16 1"/>
              <a:gd name="f21" fmla="*/ 0 f15 1"/>
              <a:gd name="f22" fmla="*/ 2147483646 f16 1"/>
              <a:gd name="f23" fmla="*/ 2147483646 f15 1"/>
              <a:gd name="f24" fmla="*/ 14 f16 1"/>
              <a:gd name="f25" fmla="*/ 10 f15 1"/>
              <a:gd name="f26" fmla="*/ f17 1 f2"/>
              <a:gd name="f27" fmla="*/ f20 1 14"/>
              <a:gd name="f28" fmla="*/ f21 1 10"/>
              <a:gd name="f29" fmla="*/ f22 1 14"/>
              <a:gd name="f30" fmla="*/ f23 1 10"/>
              <a:gd name="f31" fmla="*/ f24 1 14"/>
              <a:gd name="f32" fmla="*/ f25 1 10"/>
              <a:gd name="f33" fmla="+- f26 0 f1"/>
              <a:gd name="f34" fmla="*/ f27 1 f19"/>
              <a:gd name="f35" fmla="*/ f28 1 f18"/>
              <a:gd name="f36" fmla="*/ f29 1 f19"/>
              <a:gd name="f37" fmla="*/ f30 1 f18"/>
              <a:gd name="f38" fmla="*/ f31 1 f19"/>
              <a:gd name="f39" fmla="*/ f32 1 f18"/>
              <a:gd name="f40" fmla="*/ f34 f13 1"/>
              <a:gd name="f41" fmla="*/ f38 f13 1"/>
              <a:gd name="f42" fmla="*/ f39 f14 1"/>
              <a:gd name="f43" fmla="*/ f35 f14 1"/>
              <a:gd name="f44" fmla="*/ f36 f13 1"/>
              <a:gd name="f45" fmla="*/ f37 f14 1"/>
            </a:gdLst>
            <a:ahLst/>
            <a:cxnLst>
              <a:cxn ang="3cd4">
                <a:pos x="hc" y="t"/>
              </a:cxn>
              <a:cxn ang="0">
                <a:pos x="r" y="vc"/>
              </a:cxn>
              <a:cxn ang="cd4">
                <a:pos x="hc" y="b"/>
              </a:cxn>
              <a:cxn ang="cd2">
                <a:pos x="l" y="vc"/>
              </a:cxn>
              <a:cxn ang="f33">
                <a:pos x="f40" y="f43"/>
              </a:cxn>
              <a:cxn ang="f33">
                <a:pos x="f44" y="f45"/>
              </a:cxn>
              <a:cxn ang="f33">
                <a:pos x="f44" y="f45"/>
              </a:cxn>
              <a:cxn ang="f33">
                <a:pos x="f44" y="f45"/>
              </a:cxn>
              <a:cxn ang="f33">
                <a:pos x="f44" y="f45"/>
              </a:cxn>
              <a:cxn ang="f33">
                <a:pos x="f40" y="f43"/>
              </a:cxn>
            </a:cxnLst>
            <a:rect l="f40" t="f43" r="f41" b="f42"/>
            <a:pathLst>
              <a:path w="14" h="10">
                <a:moveTo>
                  <a:pt x="f5" y="f5"/>
                </a:moveTo>
                <a:lnTo>
                  <a:pt x="f8" y="f9"/>
                </a:lnTo>
                <a:lnTo>
                  <a:pt x="f9" y="f7"/>
                </a:lnTo>
                <a:lnTo>
                  <a:pt x="f10" y="f7"/>
                </a:lnTo>
                <a:lnTo>
                  <a:pt x="f6" y="f11"/>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5" name="Freeform 117">
            <a:extLst>
              <a:ext uri="{FF2B5EF4-FFF2-40B4-BE49-F238E27FC236}">
                <a16:creationId xmlns:a16="http://schemas.microsoft.com/office/drawing/2014/main" id="{3266AA6A-8AE9-4EB7-943E-4F32BA712E42}"/>
              </a:ext>
            </a:extLst>
          </p:cNvPr>
          <p:cNvSpPr/>
          <p:nvPr/>
        </p:nvSpPr>
        <p:spPr>
          <a:xfrm>
            <a:off x="3729042" y="5411784"/>
            <a:ext cx="11109" cy="7936"/>
          </a:xfrm>
          <a:custGeom>
            <a:avLst/>
            <a:gdLst>
              <a:gd name="f0" fmla="val 10800000"/>
              <a:gd name="f1" fmla="val 5400000"/>
              <a:gd name="f2" fmla="val 180"/>
              <a:gd name="f3" fmla="val w"/>
              <a:gd name="f4" fmla="val h"/>
              <a:gd name="f5" fmla="val 0"/>
              <a:gd name="f6" fmla="val 14"/>
              <a:gd name="f7" fmla="val 10"/>
              <a:gd name="f8" fmla="val 2"/>
              <a:gd name="f9" fmla="val 6"/>
              <a:gd name="f10" fmla="val 11"/>
              <a:gd name="f11" fmla="val 5"/>
              <a:gd name="f12" fmla="+- 0 0 -90"/>
              <a:gd name="f13" fmla="*/ f3 1 14"/>
              <a:gd name="f14" fmla="*/ f4 1 10"/>
              <a:gd name="f15" fmla="+- f7 0 f5"/>
              <a:gd name="f16" fmla="+- f6 0 f5"/>
              <a:gd name="f17" fmla="*/ f12 f0 1"/>
              <a:gd name="f18" fmla="*/ f15 1 10"/>
              <a:gd name="f19" fmla="*/ f16 1 14"/>
              <a:gd name="f20" fmla="*/ 0 f16 1"/>
              <a:gd name="f21" fmla="*/ 0 f15 1"/>
              <a:gd name="f22" fmla="*/ 2147483646 f16 1"/>
              <a:gd name="f23" fmla="*/ 2147483646 f15 1"/>
              <a:gd name="f24" fmla="*/ 14 f16 1"/>
              <a:gd name="f25" fmla="*/ 10 f15 1"/>
              <a:gd name="f26" fmla="*/ f17 1 f2"/>
              <a:gd name="f27" fmla="*/ f20 1 14"/>
              <a:gd name="f28" fmla="*/ f21 1 10"/>
              <a:gd name="f29" fmla="*/ f22 1 14"/>
              <a:gd name="f30" fmla="*/ f23 1 10"/>
              <a:gd name="f31" fmla="*/ f24 1 14"/>
              <a:gd name="f32" fmla="*/ f25 1 10"/>
              <a:gd name="f33" fmla="+- f26 0 f1"/>
              <a:gd name="f34" fmla="*/ f27 1 f19"/>
              <a:gd name="f35" fmla="*/ f28 1 f18"/>
              <a:gd name="f36" fmla="*/ f29 1 f19"/>
              <a:gd name="f37" fmla="*/ f30 1 f18"/>
              <a:gd name="f38" fmla="*/ f31 1 f19"/>
              <a:gd name="f39" fmla="*/ f32 1 f18"/>
              <a:gd name="f40" fmla="*/ f34 f13 1"/>
              <a:gd name="f41" fmla="*/ f38 f13 1"/>
              <a:gd name="f42" fmla="*/ f39 f14 1"/>
              <a:gd name="f43" fmla="*/ f35 f14 1"/>
              <a:gd name="f44" fmla="*/ f36 f13 1"/>
              <a:gd name="f45" fmla="*/ f37 f14 1"/>
            </a:gdLst>
            <a:ahLst/>
            <a:cxnLst>
              <a:cxn ang="3cd4">
                <a:pos x="hc" y="t"/>
              </a:cxn>
              <a:cxn ang="0">
                <a:pos x="r" y="vc"/>
              </a:cxn>
              <a:cxn ang="cd4">
                <a:pos x="hc" y="b"/>
              </a:cxn>
              <a:cxn ang="cd2">
                <a:pos x="l" y="vc"/>
              </a:cxn>
              <a:cxn ang="f33">
                <a:pos x="f40" y="f43"/>
              </a:cxn>
              <a:cxn ang="f33">
                <a:pos x="f44" y="f45"/>
              </a:cxn>
              <a:cxn ang="f33">
                <a:pos x="f44" y="f45"/>
              </a:cxn>
              <a:cxn ang="f33">
                <a:pos x="f44" y="f45"/>
              </a:cxn>
              <a:cxn ang="f33">
                <a:pos x="f44" y="f45"/>
              </a:cxn>
              <a:cxn ang="f33">
                <a:pos x="f40" y="f43"/>
              </a:cxn>
            </a:cxnLst>
            <a:rect l="f40" t="f43" r="f41" b="f42"/>
            <a:pathLst>
              <a:path w="14" h="10">
                <a:moveTo>
                  <a:pt x="f5" y="f5"/>
                </a:moveTo>
                <a:lnTo>
                  <a:pt x="f8" y="f9"/>
                </a:lnTo>
                <a:lnTo>
                  <a:pt x="f9" y="f7"/>
                </a:lnTo>
                <a:lnTo>
                  <a:pt x="f10" y="f7"/>
                </a:lnTo>
                <a:lnTo>
                  <a:pt x="f6" y="f11"/>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6" name="Freeform 167">
            <a:extLst>
              <a:ext uri="{FF2B5EF4-FFF2-40B4-BE49-F238E27FC236}">
                <a16:creationId xmlns:a16="http://schemas.microsoft.com/office/drawing/2014/main" id="{4A1FD23A-AF2D-46A2-96A8-A23E5AA59EC1}"/>
              </a:ext>
            </a:extLst>
          </p:cNvPr>
          <p:cNvSpPr/>
          <p:nvPr/>
        </p:nvSpPr>
        <p:spPr>
          <a:xfrm>
            <a:off x="3803647" y="5397502"/>
            <a:ext cx="11109" cy="7936"/>
          </a:xfrm>
          <a:custGeom>
            <a:avLst/>
            <a:gdLst>
              <a:gd name="f0" fmla="val 10800000"/>
              <a:gd name="f1" fmla="val 5400000"/>
              <a:gd name="f2" fmla="val 180"/>
              <a:gd name="f3" fmla="val w"/>
              <a:gd name="f4" fmla="val h"/>
              <a:gd name="f5" fmla="val 0"/>
              <a:gd name="f6" fmla="val 14"/>
              <a:gd name="f7" fmla="val 9"/>
              <a:gd name="f8" fmla="val 1"/>
              <a:gd name="f9" fmla="val 6"/>
              <a:gd name="f10" fmla="val 10"/>
              <a:gd name="f11" fmla="val 5"/>
              <a:gd name="f12" fmla="+- 0 0 -90"/>
              <a:gd name="f13" fmla="*/ f3 1 14"/>
              <a:gd name="f14" fmla="*/ f4 1 9"/>
              <a:gd name="f15" fmla="+- f7 0 f5"/>
              <a:gd name="f16" fmla="+- f6 0 f5"/>
              <a:gd name="f17" fmla="*/ f12 f0 1"/>
              <a:gd name="f18" fmla="*/ f16 1 14"/>
              <a:gd name="f19" fmla="*/ f15 1 9"/>
              <a:gd name="f20" fmla="*/ 0 f16 1"/>
              <a:gd name="f21" fmla="*/ 0 f15 1"/>
              <a:gd name="f22" fmla="*/ 2147483646 f16 1"/>
              <a:gd name="f23" fmla="*/ 2147483646 f15 1"/>
              <a:gd name="f24" fmla="*/ 14 f16 1"/>
              <a:gd name="f25" fmla="*/ 9 f15 1"/>
              <a:gd name="f26" fmla="*/ f17 1 f2"/>
              <a:gd name="f27" fmla="*/ f20 1 14"/>
              <a:gd name="f28" fmla="*/ f21 1 9"/>
              <a:gd name="f29" fmla="*/ f22 1 14"/>
              <a:gd name="f30" fmla="*/ f23 1 9"/>
              <a:gd name="f31" fmla="*/ f24 1 14"/>
              <a:gd name="f32" fmla="*/ f25 1 9"/>
              <a:gd name="f33" fmla="+- f26 0 f1"/>
              <a:gd name="f34" fmla="*/ f27 1 f18"/>
              <a:gd name="f35" fmla="*/ f28 1 f19"/>
              <a:gd name="f36" fmla="*/ f29 1 f18"/>
              <a:gd name="f37" fmla="*/ f30 1 f19"/>
              <a:gd name="f38" fmla="*/ f31 1 f18"/>
              <a:gd name="f39" fmla="*/ f32 1 f19"/>
              <a:gd name="f40" fmla="*/ f34 f13 1"/>
              <a:gd name="f41" fmla="*/ f38 f13 1"/>
              <a:gd name="f42" fmla="*/ f39 f14 1"/>
              <a:gd name="f43" fmla="*/ f35 f14 1"/>
              <a:gd name="f44" fmla="*/ f36 f13 1"/>
              <a:gd name="f45" fmla="*/ f37 f14 1"/>
            </a:gdLst>
            <a:ahLst/>
            <a:cxnLst>
              <a:cxn ang="3cd4">
                <a:pos x="hc" y="t"/>
              </a:cxn>
              <a:cxn ang="0">
                <a:pos x="r" y="vc"/>
              </a:cxn>
              <a:cxn ang="cd4">
                <a:pos x="hc" y="b"/>
              </a:cxn>
              <a:cxn ang="cd2">
                <a:pos x="l" y="vc"/>
              </a:cxn>
              <a:cxn ang="f33">
                <a:pos x="f40" y="f43"/>
              </a:cxn>
              <a:cxn ang="f33">
                <a:pos x="f44" y="f45"/>
              </a:cxn>
              <a:cxn ang="f33">
                <a:pos x="f44" y="f45"/>
              </a:cxn>
              <a:cxn ang="f33">
                <a:pos x="f44" y="f45"/>
              </a:cxn>
              <a:cxn ang="f33">
                <a:pos x="f44" y="f45"/>
              </a:cxn>
              <a:cxn ang="f33">
                <a:pos x="f40" y="f43"/>
              </a:cxn>
            </a:cxnLst>
            <a:rect l="f40" t="f43" r="f41" b="f42"/>
            <a:pathLst>
              <a:path w="14" h="9">
                <a:moveTo>
                  <a:pt x="f5" y="f5"/>
                </a:moveTo>
                <a:lnTo>
                  <a:pt x="f8" y="f9"/>
                </a:lnTo>
                <a:lnTo>
                  <a:pt x="f9" y="f7"/>
                </a:lnTo>
                <a:lnTo>
                  <a:pt x="f10" y="f7"/>
                </a:lnTo>
                <a:lnTo>
                  <a:pt x="f6" y="f11"/>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7" name="Freeform 168">
            <a:extLst>
              <a:ext uri="{FF2B5EF4-FFF2-40B4-BE49-F238E27FC236}">
                <a16:creationId xmlns:a16="http://schemas.microsoft.com/office/drawing/2014/main" id="{A3ADBF9D-B1E4-4276-A848-F9795F943E49}"/>
              </a:ext>
            </a:extLst>
          </p:cNvPr>
          <p:cNvSpPr/>
          <p:nvPr/>
        </p:nvSpPr>
        <p:spPr>
          <a:xfrm>
            <a:off x="3924303" y="5245098"/>
            <a:ext cx="11109" cy="6345"/>
          </a:xfrm>
          <a:custGeom>
            <a:avLst/>
            <a:gdLst>
              <a:gd name="f0" fmla="val 10800000"/>
              <a:gd name="f1" fmla="val 5400000"/>
              <a:gd name="f2" fmla="val 180"/>
              <a:gd name="f3" fmla="val w"/>
              <a:gd name="f4" fmla="val h"/>
              <a:gd name="f5" fmla="val 0"/>
              <a:gd name="f6" fmla="val 14"/>
              <a:gd name="f7" fmla="val 8"/>
              <a:gd name="f8" fmla="val 12"/>
              <a:gd name="f9" fmla="val 2"/>
              <a:gd name="f10" fmla="val 1"/>
              <a:gd name="f11" fmla="val 6"/>
              <a:gd name="f12" fmla="+- 0 0 -90"/>
              <a:gd name="f13" fmla="*/ f3 1 14"/>
              <a:gd name="f14" fmla="*/ f4 1 8"/>
              <a:gd name="f15" fmla="+- f7 0 f5"/>
              <a:gd name="f16" fmla="+- f6 0 f5"/>
              <a:gd name="f17" fmla="*/ f12 f0 1"/>
              <a:gd name="f18" fmla="*/ f15 1 8"/>
              <a:gd name="f19" fmla="*/ f16 1 14"/>
              <a:gd name="f20" fmla="*/ 2147483646 f16 1"/>
              <a:gd name="f21" fmla="*/ 2147483646 f15 1"/>
              <a:gd name="f22" fmla="*/ 0 f15 1"/>
              <a:gd name="f23" fmla="*/ 0 f16 1"/>
              <a:gd name="f24" fmla="*/ 14 f16 1"/>
              <a:gd name="f25" fmla="*/ 8 f15 1"/>
              <a:gd name="f26" fmla="*/ f17 1 f2"/>
              <a:gd name="f27" fmla="*/ f20 1 14"/>
              <a:gd name="f28" fmla="*/ f21 1 8"/>
              <a:gd name="f29" fmla="*/ f22 1 8"/>
              <a:gd name="f30" fmla="*/ f23 1 14"/>
              <a:gd name="f31" fmla="*/ f24 1 14"/>
              <a:gd name="f32" fmla="*/ f25 1 8"/>
              <a:gd name="f33" fmla="+- f26 0 f1"/>
              <a:gd name="f34" fmla="*/ f27 1 f19"/>
              <a:gd name="f35" fmla="*/ f28 1 f18"/>
              <a:gd name="f36" fmla="*/ f29 1 f18"/>
              <a:gd name="f37" fmla="*/ f30 1 f19"/>
              <a:gd name="f38" fmla="*/ f31 1 f19"/>
              <a:gd name="f39" fmla="*/ f32 1 f18"/>
              <a:gd name="f40" fmla="*/ f37 f13 1"/>
              <a:gd name="f41" fmla="*/ f38 f13 1"/>
              <a:gd name="f42" fmla="*/ f39 f14 1"/>
              <a:gd name="f43" fmla="*/ f36 f14 1"/>
              <a:gd name="f44" fmla="*/ f34 f13 1"/>
              <a:gd name="f45" fmla="*/ f35 f14 1"/>
            </a:gdLst>
            <a:ahLst/>
            <a:cxnLst>
              <a:cxn ang="3cd4">
                <a:pos x="hc" y="t"/>
              </a:cxn>
              <a:cxn ang="0">
                <a:pos x="r" y="vc"/>
              </a:cxn>
              <a:cxn ang="cd4">
                <a:pos x="hc" y="b"/>
              </a:cxn>
              <a:cxn ang="cd2">
                <a:pos x="l" y="vc"/>
              </a:cxn>
              <a:cxn ang="f33">
                <a:pos x="f44" y="f45"/>
              </a:cxn>
              <a:cxn ang="f33">
                <a:pos x="f44" y="f45"/>
              </a:cxn>
              <a:cxn ang="f33">
                <a:pos x="f44" y="f43"/>
              </a:cxn>
              <a:cxn ang="f33">
                <a:pos x="f44" y="f45"/>
              </a:cxn>
              <a:cxn ang="f33">
                <a:pos x="f40" y="f45"/>
              </a:cxn>
              <a:cxn ang="f33">
                <a:pos x="f44" y="f45"/>
              </a:cxn>
            </a:cxnLst>
            <a:rect l="f40" t="f43" r="f41" b="f42"/>
            <a:pathLst>
              <a:path w="14" h="8">
                <a:moveTo>
                  <a:pt x="f6" y="f7"/>
                </a:moveTo>
                <a:lnTo>
                  <a:pt x="f8" y="f9"/>
                </a:lnTo>
                <a:lnTo>
                  <a:pt x="f7" y="f5"/>
                </a:lnTo>
                <a:lnTo>
                  <a:pt x="f9" y="f10"/>
                </a:lnTo>
                <a:lnTo>
                  <a:pt x="f5" y="f11"/>
                </a:lnTo>
                <a:lnTo>
                  <a:pt x="f6" y="f7"/>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8" name="Freeform 174">
            <a:extLst>
              <a:ext uri="{FF2B5EF4-FFF2-40B4-BE49-F238E27FC236}">
                <a16:creationId xmlns:a16="http://schemas.microsoft.com/office/drawing/2014/main" id="{0672C3A6-AEB5-49E7-ACF8-B8E0A571943C}"/>
              </a:ext>
            </a:extLst>
          </p:cNvPr>
          <p:cNvSpPr/>
          <p:nvPr/>
        </p:nvSpPr>
        <p:spPr>
          <a:xfrm>
            <a:off x="4079879" y="5235570"/>
            <a:ext cx="11109" cy="6345"/>
          </a:xfrm>
          <a:custGeom>
            <a:avLst/>
            <a:gdLst>
              <a:gd name="f0" fmla="val 10800000"/>
              <a:gd name="f1" fmla="val 5400000"/>
              <a:gd name="f2" fmla="val 180"/>
              <a:gd name="f3" fmla="val w"/>
              <a:gd name="f4" fmla="val h"/>
              <a:gd name="f5" fmla="val 0"/>
              <a:gd name="f6" fmla="val 14"/>
              <a:gd name="f7" fmla="val 8"/>
              <a:gd name="f8" fmla="val 13"/>
              <a:gd name="f9" fmla="val 2"/>
              <a:gd name="f10" fmla="val 9"/>
              <a:gd name="f11" fmla="val 3"/>
              <a:gd name="f12" fmla="val 1"/>
              <a:gd name="f13" fmla="val 6"/>
              <a:gd name="f14" fmla="+- 0 0 -90"/>
              <a:gd name="f15" fmla="*/ f3 1 14"/>
              <a:gd name="f16" fmla="*/ f4 1 8"/>
              <a:gd name="f17" fmla="+- f7 0 f5"/>
              <a:gd name="f18" fmla="+- f6 0 f5"/>
              <a:gd name="f19" fmla="*/ f14 f0 1"/>
              <a:gd name="f20" fmla="*/ f17 1 8"/>
              <a:gd name="f21" fmla="*/ f18 1 14"/>
              <a:gd name="f22" fmla="*/ 2147483646 f18 1"/>
              <a:gd name="f23" fmla="*/ 2147483646 f17 1"/>
              <a:gd name="f24" fmla="*/ 0 f17 1"/>
              <a:gd name="f25" fmla="*/ 0 f18 1"/>
              <a:gd name="f26" fmla="*/ 14 f18 1"/>
              <a:gd name="f27" fmla="*/ 8 f17 1"/>
              <a:gd name="f28" fmla="*/ f19 1 f2"/>
              <a:gd name="f29" fmla="*/ f22 1 14"/>
              <a:gd name="f30" fmla="*/ f23 1 8"/>
              <a:gd name="f31" fmla="*/ f24 1 8"/>
              <a:gd name="f32" fmla="*/ f25 1 14"/>
              <a:gd name="f33" fmla="*/ f26 1 14"/>
              <a:gd name="f34" fmla="*/ f27 1 8"/>
              <a:gd name="f35" fmla="+- f28 0 f1"/>
              <a:gd name="f36" fmla="*/ f29 1 f21"/>
              <a:gd name="f37" fmla="*/ f30 1 f20"/>
              <a:gd name="f38" fmla="*/ f31 1 f20"/>
              <a:gd name="f39" fmla="*/ f32 1 f21"/>
              <a:gd name="f40" fmla="*/ f33 1 f21"/>
              <a:gd name="f41" fmla="*/ f34 1 f20"/>
              <a:gd name="f42" fmla="*/ f39 f15 1"/>
              <a:gd name="f43" fmla="*/ f40 f15 1"/>
              <a:gd name="f44" fmla="*/ f41 f16 1"/>
              <a:gd name="f45" fmla="*/ f38 f16 1"/>
              <a:gd name="f46" fmla="*/ f36 f15 1"/>
              <a:gd name="f47" fmla="*/ f37 f16 1"/>
            </a:gdLst>
            <a:ahLst/>
            <a:cxnLst>
              <a:cxn ang="3cd4">
                <a:pos x="hc" y="t"/>
              </a:cxn>
              <a:cxn ang="0">
                <a:pos x="r" y="vc"/>
              </a:cxn>
              <a:cxn ang="cd4">
                <a:pos x="hc" y="b"/>
              </a:cxn>
              <a:cxn ang="cd2">
                <a:pos x="l" y="vc"/>
              </a:cxn>
              <a:cxn ang="f35">
                <a:pos x="f46" y="f47"/>
              </a:cxn>
              <a:cxn ang="f35">
                <a:pos x="f46" y="f47"/>
              </a:cxn>
              <a:cxn ang="f35">
                <a:pos x="f46" y="f45"/>
              </a:cxn>
              <a:cxn ang="f35">
                <a:pos x="f46" y="f47"/>
              </a:cxn>
              <a:cxn ang="f35">
                <a:pos x="f42" y="f47"/>
              </a:cxn>
              <a:cxn ang="f35">
                <a:pos x="f46" y="f47"/>
              </a:cxn>
            </a:cxnLst>
            <a:rect l="f42" t="f45" r="f43" b="f44"/>
            <a:pathLst>
              <a:path w="14" h="8">
                <a:moveTo>
                  <a:pt x="f6" y="f7"/>
                </a:moveTo>
                <a:lnTo>
                  <a:pt x="f8" y="f9"/>
                </a:lnTo>
                <a:lnTo>
                  <a:pt x="f10" y="f5"/>
                </a:lnTo>
                <a:lnTo>
                  <a:pt x="f11" y="f12"/>
                </a:lnTo>
                <a:lnTo>
                  <a:pt x="f5" y="f13"/>
                </a:lnTo>
                <a:lnTo>
                  <a:pt x="f6" y="f7"/>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9" name="Freeform 182">
            <a:extLst>
              <a:ext uri="{FF2B5EF4-FFF2-40B4-BE49-F238E27FC236}">
                <a16:creationId xmlns:a16="http://schemas.microsoft.com/office/drawing/2014/main" id="{0B35B94F-F755-426B-A1C9-B109A52E87E5}"/>
              </a:ext>
            </a:extLst>
          </p:cNvPr>
          <p:cNvSpPr/>
          <p:nvPr/>
        </p:nvSpPr>
        <p:spPr>
          <a:xfrm>
            <a:off x="4292595" y="5370508"/>
            <a:ext cx="11109" cy="6345"/>
          </a:xfrm>
          <a:custGeom>
            <a:avLst/>
            <a:gdLst>
              <a:gd name="f0" fmla="val 10800000"/>
              <a:gd name="f1" fmla="val 5400000"/>
              <a:gd name="f2" fmla="val 180"/>
              <a:gd name="f3" fmla="val w"/>
              <a:gd name="f4" fmla="val h"/>
              <a:gd name="f5" fmla="val 0"/>
              <a:gd name="f6" fmla="val 14"/>
              <a:gd name="f7" fmla="val 6"/>
              <a:gd name="f8" fmla="val 2"/>
              <a:gd name="f9" fmla="val 4"/>
              <a:gd name="f10" fmla="val 7"/>
              <a:gd name="f11" fmla="val 11"/>
              <a:gd name="f12" fmla="+- 0 0 -90"/>
              <a:gd name="f13" fmla="*/ f3 1 14"/>
              <a:gd name="f14" fmla="*/ f4 1 6"/>
              <a:gd name="f15" fmla="+- f7 0 f5"/>
              <a:gd name="f16" fmla="+- f6 0 f5"/>
              <a:gd name="f17" fmla="*/ f12 f0 1"/>
              <a:gd name="f18" fmla="*/ f15 1 6"/>
              <a:gd name="f19" fmla="*/ f16 1 14"/>
              <a:gd name="f20" fmla="*/ 0 f16 1"/>
              <a:gd name="f21" fmla="*/ 0 f15 1"/>
              <a:gd name="f22" fmla="*/ 2147483646 f16 1"/>
              <a:gd name="f23" fmla="*/ 2147483646 f15 1"/>
              <a:gd name="f24" fmla="*/ 14 f16 1"/>
              <a:gd name="f25" fmla="*/ 6 f15 1"/>
              <a:gd name="f26" fmla="*/ f17 1 f2"/>
              <a:gd name="f27" fmla="*/ f20 1 14"/>
              <a:gd name="f28" fmla="*/ f21 1 6"/>
              <a:gd name="f29" fmla="*/ f22 1 14"/>
              <a:gd name="f30" fmla="*/ f23 1 6"/>
              <a:gd name="f31" fmla="*/ f24 1 14"/>
              <a:gd name="f32" fmla="*/ f25 1 6"/>
              <a:gd name="f33" fmla="+- f26 0 f1"/>
              <a:gd name="f34" fmla="*/ f27 1 f19"/>
              <a:gd name="f35" fmla="*/ f28 1 f18"/>
              <a:gd name="f36" fmla="*/ f29 1 f19"/>
              <a:gd name="f37" fmla="*/ f30 1 f18"/>
              <a:gd name="f38" fmla="*/ f31 1 f19"/>
              <a:gd name="f39" fmla="*/ f32 1 f18"/>
              <a:gd name="f40" fmla="*/ f34 f13 1"/>
              <a:gd name="f41" fmla="*/ f38 f13 1"/>
              <a:gd name="f42" fmla="*/ f39 f14 1"/>
              <a:gd name="f43" fmla="*/ f35 f14 1"/>
              <a:gd name="f44" fmla="*/ f36 f13 1"/>
              <a:gd name="f45" fmla="*/ f37 f14 1"/>
            </a:gdLst>
            <a:ahLst/>
            <a:cxnLst>
              <a:cxn ang="3cd4">
                <a:pos x="hc" y="t"/>
              </a:cxn>
              <a:cxn ang="0">
                <a:pos x="r" y="vc"/>
              </a:cxn>
              <a:cxn ang="cd4">
                <a:pos x="hc" y="b"/>
              </a:cxn>
              <a:cxn ang="cd2">
                <a:pos x="l" y="vc"/>
              </a:cxn>
              <a:cxn ang="f33">
                <a:pos x="f40" y="f43"/>
              </a:cxn>
              <a:cxn ang="f33">
                <a:pos x="f44" y="f45"/>
              </a:cxn>
              <a:cxn ang="f33">
                <a:pos x="f44" y="f45"/>
              </a:cxn>
              <a:cxn ang="f33">
                <a:pos x="f44" y="f45"/>
              </a:cxn>
              <a:cxn ang="f33">
                <a:pos x="f44" y="f43"/>
              </a:cxn>
              <a:cxn ang="f33">
                <a:pos x="f40" y="f43"/>
              </a:cxn>
            </a:cxnLst>
            <a:rect l="f40" t="f43" r="f41" b="f42"/>
            <a:pathLst>
              <a:path w="14" h="6">
                <a:moveTo>
                  <a:pt x="f5" y="f5"/>
                </a:moveTo>
                <a:lnTo>
                  <a:pt x="f8" y="f9"/>
                </a:lnTo>
                <a:lnTo>
                  <a:pt x="f10" y="f7"/>
                </a:lnTo>
                <a:lnTo>
                  <a:pt x="f11" y="f9"/>
                </a:lnTo>
                <a:lnTo>
                  <a:pt x="f6" y="f5"/>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10" name="Freeform 185">
            <a:extLst>
              <a:ext uri="{FF2B5EF4-FFF2-40B4-BE49-F238E27FC236}">
                <a16:creationId xmlns:a16="http://schemas.microsoft.com/office/drawing/2014/main" id="{A1193AC1-3AA7-40BC-B041-D5794E26EA7E}"/>
              </a:ext>
            </a:extLst>
          </p:cNvPr>
          <p:cNvSpPr/>
          <p:nvPr/>
        </p:nvSpPr>
        <p:spPr>
          <a:xfrm>
            <a:off x="4356101" y="5445123"/>
            <a:ext cx="11109" cy="4764"/>
          </a:xfrm>
          <a:custGeom>
            <a:avLst/>
            <a:gdLst>
              <a:gd name="f0" fmla="val 10800000"/>
              <a:gd name="f1" fmla="val 5400000"/>
              <a:gd name="f2" fmla="val 180"/>
              <a:gd name="f3" fmla="val w"/>
              <a:gd name="f4" fmla="val h"/>
              <a:gd name="f5" fmla="val 0"/>
              <a:gd name="f6" fmla="val 14"/>
              <a:gd name="f7" fmla="val 7"/>
              <a:gd name="f8" fmla="val 3"/>
              <a:gd name="f9" fmla="val 4"/>
              <a:gd name="f10" fmla="val 12"/>
              <a:gd name="f11" fmla="+- 0 0 -90"/>
              <a:gd name="f12" fmla="*/ f3 1 14"/>
              <a:gd name="f13" fmla="*/ f4 1 7"/>
              <a:gd name="f14" fmla="+- f7 0 f5"/>
              <a:gd name="f15" fmla="+- f6 0 f5"/>
              <a:gd name="f16" fmla="*/ f11 f0 1"/>
              <a:gd name="f17" fmla="*/ f15 1 14"/>
              <a:gd name="f18" fmla="*/ f14 1 7"/>
              <a:gd name="f19" fmla="*/ 0 f15 1"/>
              <a:gd name="f20" fmla="*/ 0 f14 1"/>
              <a:gd name="f21" fmla="*/ 2147483646 f15 1"/>
              <a:gd name="f22" fmla="*/ 2147483646 f14 1"/>
              <a:gd name="f23" fmla="*/ 14 f15 1"/>
              <a:gd name="f24" fmla="*/ 7 f14 1"/>
              <a:gd name="f25" fmla="*/ f16 1 f2"/>
              <a:gd name="f26" fmla="*/ f19 1 14"/>
              <a:gd name="f27" fmla="*/ f20 1 7"/>
              <a:gd name="f28" fmla="*/ f21 1 14"/>
              <a:gd name="f29" fmla="*/ f22 1 7"/>
              <a:gd name="f30" fmla="*/ f23 1 14"/>
              <a:gd name="f31" fmla="*/ f24 1 7"/>
              <a:gd name="f32" fmla="+- f25 0 f1"/>
              <a:gd name="f33" fmla="*/ f26 1 f17"/>
              <a:gd name="f34" fmla="*/ f27 1 f18"/>
              <a:gd name="f35" fmla="*/ f28 1 f17"/>
              <a:gd name="f36" fmla="*/ f29 1 f18"/>
              <a:gd name="f37" fmla="*/ f30 1 f17"/>
              <a:gd name="f38" fmla="*/ f31 1 f18"/>
              <a:gd name="f39" fmla="*/ f33 f12 1"/>
              <a:gd name="f40" fmla="*/ f37 f12 1"/>
              <a:gd name="f41" fmla="*/ f38 f13 1"/>
              <a:gd name="f42" fmla="*/ f34 f13 1"/>
              <a:gd name="f43" fmla="*/ f35 f12 1"/>
              <a:gd name="f44" fmla="*/ f36 f13 1"/>
            </a:gdLst>
            <a:ahLst/>
            <a:cxnLst>
              <a:cxn ang="3cd4">
                <a:pos x="hc" y="t"/>
              </a:cxn>
              <a:cxn ang="0">
                <a:pos x="r" y="vc"/>
              </a:cxn>
              <a:cxn ang="cd4">
                <a:pos x="hc" y="b"/>
              </a:cxn>
              <a:cxn ang="cd2">
                <a:pos x="l" y="vc"/>
              </a:cxn>
              <a:cxn ang="f32">
                <a:pos x="f39" y="f42"/>
              </a:cxn>
              <a:cxn ang="f32">
                <a:pos x="f43" y="f44"/>
              </a:cxn>
              <a:cxn ang="f32">
                <a:pos x="f43" y="f44"/>
              </a:cxn>
              <a:cxn ang="f32">
                <a:pos x="f43" y="f44"/>
              </a:cxn>
              <a:cxn ang="f32">
                <a:pos x="f43" y="f42"/>
              </a:cxn>
              <a:cxn ang="f32">
                <a:pos x="f39" y="f42"/>
              </a:cxn>
            </a:cxnLst>
            <a:rect l="f39" t="f42" r="f40" b="f41"/>
            <a:pathLst>
              <a:path w="14" h="7">
                <a:moveTo>
                  <a:pt x="f5" y="f5"/>
                </a:moveTo>
                <a:lnTo>
                  <a:pt x="f8" y="f9"/>
                </a:lnTo>
                <a:lnTo>
                  <a:pt x="f7" y="f7"/>
                </a:lnTo>
                <a:lnTo>
                  <a:pt x="f10" y="f9"/>
                </a:lnTo>
                <a:lnTo>
                  <a:pt x="f6" y="f5"/>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11" name="Freeform 188">
            <a:extLst>
              <a:ext uri="{FF2B5EF4-FFF2-40B4-BE49-F238E27FC236}">
                <a16:creationId xmlns:a16="http://schemas.microsoft.com/office/drawing/2014/main" id="{B17483E9-3325-4229-9BC7-39130CBC0538}"/>
              </a:ext>
            </a:extLst>
          </p:cNvPr>
          <p:cNvSpPr/>
          <p:nvPr/>
        </p:nvSpPr>
        <p:spPr>
          <a:xfrm>
            <a:off x="4424360" y="5454652"/>
            <a:ext cx="11109" cy="6345"/>
          </a:xfrm>
          <a:custGeom>
            <a:avLst/>
            <a:gdLst>
              <a:gd name="f0" fmla="val 10800000"/>
              <a:gd name="f1" fmla="val 5400000"/>
              <a:gd name="f2" fmla="val 180"/>
              <a:gd name="f3" fmla="val w"/>
              <a:gd name="f4" fmla="val h"/>
              <a:gd name="f5" fmla="val 0"/>
              <a:gd name="f6" fmla="val 14"/>
              <a:gd name="f7" fmla="val 7"/>
              <a:gd name="f8" fmla="val 2"/>
              <a:gd name="f9" fmla="val 5"/>
              <a:gd name="f10" fmla="val 11"/>
              <a:gd name="f11" fmla="+- 0 0 -90"/>
              <a:gd name="f12" fmla="*/ f3 1 14"/>
              <a:gd name="f13" fmla="*/ f4 1 7"/>
              <a:gd name="f14" fmla="+- f7 0 f5"/>
              <a:gd name="f15" fmla="+- f6 0 f5"/>
              <a:gd name="f16" fmla="*/ f11 f0 1"/>
              <a:gd name="f17" fmla="*/ f15 1 14"/>
              <a:gd name="f18" fmla="*/ f14 1 7"/>
              <a:gd name="f19" fmla="*/ 0 f15 1"/>
              <a:gd name="f20" fmla="*/ 0 f14 1"/>
              <a:gd name="f21" fmla="*/ 2147483646 f15 1"/>
              <a:gd name="f22" fmla="*/ 2147483646 f14 1"/>
              <a:gd name="f23" fmla="*/ 14 f15 1"/>
              <a:gd name="f24" fmla="*/ 7 f14 1"/>
              <a:gd name="f25" fmla="*/ f16 1 f2"/>
              <a:gd name="f26" fmla="*/ f19 1 14"/>
              <a:gd name="f27" fmla="*/ f20 1 7"/>
              <a:gd name="f28" fmla="*/ f21 1 14"/>
              <a:gd name="f29" fmla="*/ f22 1 7"/>
              <a:gd name="f30" fmla="*/ f23 1 14"/>
              <a:gd name="f31" fmla="*/ f24 1 7"/>
              <a:gd name="f32" fmla="+- f25 0 f1"/>
              <a:gd name="f33" fmla="*/ f26 1 f17"/>
              <a:gd name="f34" fmla="*/ f27 1 f18"/>
              <a:gd name="f35" fmla="*/ f28 1 f17"/>
              <a:gd name="f36" fmla="*/ f29 1 f18"/>
              <a:gd name="f37" fmla="*/ f30 1 f17"/>
              <a:gd name="f38" fmla="*/ f31 1 f18"/>
              <a:gd name="f39" fmla="*/ f33 f12 1"/>
              <a:gd name="f40" fmla="*/ f37 f12 1"/>
              <a:gd name="f41" fmla="*/ f38 f13 1"/>
              <a:gd name="f42" fmla="*/ f34 f13 1"/>
              <a:gd name="f43" fmla="*/ f35 f12 1"/>
              <a:gd name="f44" fmla="*/ f36 f13 1"/>
            </a:gdLst>
            <a:ahLst/>
            <a:cxnLst>
              <a:cxn ang="3cd4">
                <a:pos x="hc" y="t"/>
              </a:cxn>
              <a:cxn ang="0">
                <a:pos x="r" y="vc"/>
              </a:cxn>
              <a:cxn ang="cd4">
                <a:pos x="hc" y="b"/>
              </a:cxn>
              <a:cxn ang="cd2">
                <a:pos x="l" y="vc"/>
              </a:cxn>
              <a:cxn ang="f32">
                <a:pos x="f39" y="f42"/>
              </a:cxn>
              <a:cxn ang="f32">
                <a:pos x="f43" y="f44"/>
              </a:cxn>
              <a:cxn ang="f32">
                <a:pos x="f43" y="f44"/>
              </a:cxn>
              <a:cxn ang="f32">
                <a:pos x="f43" y="f44"/>
              </a:cxn>
              <a:cxn ang="f32">
                <a:pos x="f43" y="f42"/>
              </a:cxn>
              <a:cxn ang="f32">
                <a:pos x="f39" y="f42"/>
              </a:cxn>
            </a:cxnLst>
            <a:rect l="f39" t="f42" r="f40" b="f41"/>
            <a:pathLst>
              <a:path w="14" h="7">
                <a:moveTo>
                  <a:pt x="f5" y="f5"/>
                </a:moveTo>
                <a:lnTo>
                  <a:pt x="f8" y="f9"/>
                </a:lnTo>
                <a:lnTo>
                  <a:pt x="f7" y="f7"/>
                </a:lnTo>
                <a:lnTo>
                  <a:pt x="f10" y="f9"/>
                </a:lnTo>
                <a:lnTo>
                  <a:pt x="f6" y="f5"/>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12" name="Freeform 191">
            <a:extLst>
              <a:ext uri="{FF2B5EF4-FFF2-40B4-BE49-F238E27FC236}">
                <a16:creationId xmlns:a16="http://schemas.microsoft.com/office/drawing/2014/main" id="{8535363D-48D6-4DB5-82DB-278797A228C6}"/>
              </a:ext>
            </a:extLst>
          </p:cNvPr>
          <p:cNvSpPr/>
          <p:nvPr/>
        </p:nvSpPr>
        <p:spPr>
          <a:xfrm>
            <a:off x="4497384" y="5478463"/>
            <a:ext cx="14282" cy="6345"/>
          </a:xfrm>
          <a:custGeom>
            <a:avLst/>
            <a:gdLst>
              <a:gd name="f0" fmla="val 10800000"/>
              <a:gd name="f1" fmla="val 5400000"/>
              <a:gd name="f2" fmla="val 180"/>
              <a:gd name="f3" fmla="val w"/>
              <a:gd name="f4" fmla="val h"/>
              <a:gd name="f5" fmla="val 0"/>
              <a:gd name="f6" fmla="val 16"/>
              <a:gd name="f7" fmla="val 8"/>
              <a:gd name="f8" fmla="val 2"/>
              <a:gd name="f9" fmla="val 6"/>
              <a:gd name="f10" fmla="val 14"/>
              <a:gd name="f11" fmla="+- 0 0 -90"/>
              <a:gd name="f12" fmla="*/ f3 1 16"/>
              <a:gd name="f13" fmla="*/ f4 1 8"/>
              <a:gd name="f14" fmla="+- f7 0 f5"/>
              <a:gd name="f15" fmla="+- f6 0 f5"/>
              <a:gd name="f16" fmla="*/ f11 f0 1"/>
              <a:gd name="f17" fmla="*/ f14 1 8"/>
              <a:gd name="f18" fmla="*/ f15 1 16"/>
              <a:gd name="f19" fmla="*/ 0 f15 1"/>
              <a:gd name="f20" fmla="*/ 0 f14 1"/>
              <a:gd name="f21" fmla="*/ 2147483646 f15 1"/>
              <a:gd name="f22" fmla="*/ 2147483646 f14 1"/>
              <a:gd name="f23" fmla="*/ 16 f15 1"/>
              <a:gd name="f24" fmla="*/ 8 f14 1"/>
              <a:gd name="f25" fmla="*/ f16 1 f2"/>
              <a:gd name="f26" fmla="*/ f19 1 16"/>
              <a:gd name="f27" fmla="*/ f20 1 8"/>
              <a:gd name="f28" fmla="*/ f21 1 16"/>
              <a:gd name="f29" fmla="*/ f22 1 8"/>
              <a:gd name="f30" fmla="*/ f23 1 16"/>
              <a:gd name="f31" fmla="*/ f24 1 8"/>
              <a:gd name="f32" fmla="+- f25 0 f1"/>
              <a:gd name="f33" fmla="*/ f26 1 f18"/>
              <a:gd name="f34" fmla="*/ f27 1 f17"/>
              <a:gd name="f35" fmla="*/ f28 1 f18"/>
              <a:gd name="f36" fmla="*/ f29 1 f17"/>
              <a:gd name="f37" fmla="*/ f30 1 f18"/>
              <a:gd name="f38" fmla="*/ f31 1 f17"/>
              <a:gd name="f39" fmla="*/ f33 f12 1"/>
              <a:gd name="f40" fmla="*/ f37 f12 1"/>
              <a:gd name="f41" fmla="*/ f38 f13 1"/>
              <a:gd name="f42" fmla="*/ f34 f13 1"/>
              <a:gd name="f43" fmla="*/ f35 f12 1"/>
              <a:gd name="f44" fmla="*/ f36 f13 1"/>
            </a:gdLst>
            <a:ahLst/>
            <a:cxnLst>
              <a:cxn ang="3cd4">
                <a:pos x="hc" y="t"/>
              </a:cxn>
              <a:cxn ang="0">
                <a:pos x="r" y="vc"/>
              </a:cxn>
              <a:cxn ang="cd4">
                <a:pos x="hc" y="b"/>
              </a:cxn>
              <a:cxn ang="cd2">
                <a:pos x="l" y="vc"/>
              </a:cxn>
              <a:cxn ang="f32">
                <a:pos x="f39" y="f42"/>
              </a:cxn>
              <a:cxn ang="f32">
                <a:pos x="f43" y="f44"/>
              </a:cxn>
              <a:cxn ang="f32">
                <a:pos x="f43" y="f44"/>
              </a:cxn>
              <a:cxn ang="f32">
                <a:pos x="f43" y="f44"/>
              </a:cxn>
              <a:cxn ang="f32">
                <a:pos x="f43" y="f42"/>
              </a:cxn>
              <a:cxn ang="f32">
                <a:pos x="f39" y="f42"/>
              </a:cxn>
            </a:cxnLst>
            <a:rect l="f39" t="f42" r="f40" b="f41"/>
            <a:pathLst>
              <a:path w="16" h="8">
                <a:moveTo>
                  <a:pt x="f5" y="f5"/>
                </a:moveTo>
                <a:lnTo>
                  <a:pt x="f8" y="f9"/>
                </a:lnTo>
                <a:lnTo>
                  <a:pt x="f7" y="f7"/>
                </a:lnTo>
                <a:lnTo>
                  <a:pt x="f10" y="f9"/>
                </a:lnTo>
                <a:lnTo>
                  <a:pt x="f6" y="f5"/>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13" name="Freeform 194">
            <a:extLst>
              <a:ext uri="{FF2B5EF4-FFF2-40B4-BE49-F238E27FC236}">
                <a16:creationId xmlns:a16="http://schemas.microsoft.com/office/drawing/2014/main" id="{FC86A846-C189-479B-9582-79677330241C}"/>
              </a:ext>
            </a:extLst>
          </p:cNvPr>
          <p:cNvSpPr/>
          <p:nvPr/>
        </p:nvSpPr>
        <p:spPr>
          <a:xfrm>
            <a:off x="4576764" y="5491164"/>
            <a:ext cx="11109" cy="6345"/>
          </a:xfrm>
          <a:custGeom>
            <a:avLst/>
            <a:gdLst>
              <a:gd name="f0" fmla="val 10800000"/>
              <a:gd name="f1" fmla="val 5400000"/>
              <a:gd name="f2" fmla="val 180"/>
              <a:gd name="f3" fmla="val w"/>
              <a:gd name="f4" fmla="val h"/>
              <a:gd name="f5" fmla="val 0"/>
              <a:gd name="f6" fmla="val 14"/>
              <a:gd name="f7" fmla="val 6"/>
              <a:gd name="f8" fmla="val 2"/>
              <a:gd name="f9" fmla="val 4"/>
              <a:gd name="f10" fmla="val 7"/>
              <a:gd name="f11" fmla="val 12"/>
              <a:gd name="f12" fmla="+- 0 0 -90"/>
              <a:gd name="f13" fmla="*/ f3 1 14"/>
              <a:gd name="f14" fmla="*/ f4 1 6"/>
              <a:gd name="f15" fmla="+- f7 0 f5"/>
              <a:gd name="f16" fmla="+- f6 0 f5"/>
              <a:gd name="f17" fmla="*/ f12 f0 1"/>
              <a:gd name="f18" fmla="*/ f15 1 6"/>
              <a:gd name="f19" fmla="*/ f16 1 14"/>
              <a:gd name="f20" fmla="*/ 0 f16 1"/>
              <a:gd name="f21" fmla="*/ 0 f15 1"/>
              <a:gd name="f22" fmla="*/ 2147483646 f16 1"/>
              <a:gd name="f23" fmla="*/ 2147483646 f15 1"/>
              <a:gd name="f24" fmla="*/ 14 f16 1"/>
              <a:gd name="f25" fmla="*/ 6 f15 1"/>
              <a:gd name="f26" fmla="*/ f17 1 f2"/>
              <a:gd name="f27" fmla="*/ f20 1 14"/>
              <a:gd name="f28" fmla="*/ f21 1 6"/>
              <a:gd name="f29" fmla="*/ f22 1 14"/>
              <a:gd name="f30" fmla="*/ f23 1 6"/>
              <a:gd name="f31" fmla="*/ f24 1 14"/>
              <a:gd name="f32" fmla="*/ f25 1 6"/>
              <a:gd name="f33" fmla="+- f26 0 f1"/>
              <a:gd name="f34" fmla="*/ f27 1 f19"/>
              <a:gd name="f35" fmla="*/ f28 1 f18"/>
              <a:gd name="f36" fmla="*/ f29 1 f19"/>
              <a:gd name="f37" fmla="*/ f30 1 f18"/>
              <a:gd name="f38" fmla="*/ f31 1 f19"/>
              <a:gd name="f39" fmla="*/ f32 1 f18"/>
              <a:gd name="f40" fmla="*/ f34 f13 1"/>
              <a:gd name="f41" fmla="*/ f38 f13 1"/>
              <a:gd name="f42" fmla="*/ f39 f14 1"/>
              <a:gd name="f43" fmla="*/ f35 f14 1"/>
              <a:gd name="f44" fmla="*/ f36 f13 1"/>
              <a:gd name="f45" fmla="*/ f37 f14 1"/>
            </a:gdLst>
            <a:ahLst/>
            <a:cxnLst>
              <a:cxn ang="3cd4">
                <a:pos x="hc" y="t"/>
              </a:cxn>
              <a:cxn ang="0">
                <a:pos x="r" y="vc"/>
              </a:cxn>
              <a:cxn ang="cd4">
                <a:pos x="hc" y="b"/>
              </a:cxn>
              <a:cxn ang="cd2">
                <a:pos x="l" y="vc"/>
              </a:cxn>
              <a:cxn ang="f33">
                <a:pos x="f40" y="f43"/>
              </a:cxn>
              <a:cxn ang="f33">
                <a:pos x="f44" y="f45"/>
              </a:cxn>
              <a:cxn ang="f33">
                <a:pos x="f44" y="f45"/>
              </a:cxn>
              <a:cxn ang="f33">
                <a:pos x="f44" y="f45"/>
              </a:cxn>
              <a:cxn ang="f33">
                <a:pos x="f44" y="f43"/>
              </a:cxn>
              <a:cxn ang="f33">
                <a:pos x="f40" y="f43"/>
              </a:cxn>
            </a:cxnLst>
            <a:rect l="f40" t="f43" r="f41" b="f42"/>
            <a:pathLst>
              <a:path w="14" h="6">
                <a:moveTo>
                  <a:pt x="f5" y="f5"/>
                </a:moveTo>
                <a:lnTo>
                  <a:pt x="f8" y="f9"/>
                </a:lnTo>
                <a:lnTo>
                  <a:pt x="f10" y="f7"/>
                </a:lnTo>
                <a:lnTo>
                  <a:pt x="f11" y="f9"/>
                </a:lnTo>
                <a:lnTo>
                  <a:pt x="f6" y="f5"/>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14" name="Freeform 195">
            <a:extLst>
              <a:ext uri="{FF2B5EF4-FFF2-40B4-BE49-F238E27FC236}">
                <a16:creationId xmlns:a16="http://schemas.microsoft.com/office/drawing/2014/main" id="{7BA68928-842E-4CBB-9E87-3EE0B9B66469}"/>
              </a:ext>
            </a:extLst>
          </p:cNvPr>
          <p:cNvSpPr/>
          <p:nvPr/>
        </p:nvSpPr>
        <p:spPr>
          <a:xfrm>
            <a:off x="4635495" y="5351461"/>
            <a:ext cx="11109" cy="6345"/>
          </a:xfrm>
          <a:custGeom>
            <a:avLst/>
            <a:gdLst>
              <a:gd name="f0" fmla="val 10800000"/>
              <a:gd name="f1" fmla="val 5400000"/>
              <a:gd name="f2" fmla="val 180"/>
              <a:gd name="f3" fmla="val w"/>
              <a:gd name="f4" fmla="val h"/>
              <a:gd name="f5" fmla="val 0"/>
              <a:gd name="f6" fmla="val 14"/>
              <a:gd name="f7" fmla="val 7"/>
              <a:gd name="f8" fmla="val 11"/>
              <a:gd name="f9" fmla="val 2"/>
              <a:gd name="f10" fmla="+- 0 0 -90"/>
              <a:gd name="f11" fmla="*/ f3 1 14"/>
              <a:gd name="f12" fmla="*/ f4 1 7"/>
              <a:gd name="f13" fmla="+- f7 0 f5"/>
              <a:gd name="f14" fmla="+- f6 0 f5"/>
              <a:gd name="f15" fmla="*/ f10 f0 1"/>
              <a:gd name="f16" fmla="*/ f14 1 14"/>
              <a:gd name="f17" fmla="*/ f13 1 7"/>
              <a:gd name="f18" fmla="*/ 2147483646 f14 1"/>
              <a:gd name="f19" fmla="*/ 2147483646 f13 1"/>
              <a:gd name="f20" fmla="*/ 0 f13 1"/>
              <a:gd name="f21" fmla="*/ 0 f14 1"/>
              <a:gd name="f22" fmla="*/ 14 f14 1"/>
              <a:gd name="f23" fmla="*/ 7 f13 1"/>
              <a:gd name="f24" fmla="*/ f15 1 f2"/>
              <a:gd name="f25" fmla="*/ f18 1 14"/>
              <a:gd name="f26" fmla="*/ f19 1 7"/>
              <a:gd name="f27" fmla="*/ f20 1 7"/>
              <a:gd name="f28" fmla="*/ f21 1 14"/>
              <a:gd name="f29" fmla="*/ f22 1 14"/>
              <a:gd name="f30" fmla="*/ f23 1 7"/>
              <a:gd name="f31" fmla="+- f24 0 f1"/>
              <a:gd name="f32" fmla="*/ f25 1 f16"/>
              <a:gd name="f33" fmla="*/ f26 1 f17"/>
              <a:gd name="f34" fmla="*/ f27 1 f17"/>
              <a:gd name="f35" fmla="*/ f28 1 f16"/>
              <a:gd name="f36" fmla="*/ f29 1 f16"/>
              <a:gd name="f37" fmla="*/ f30 1 f17"/>
              <a:gd name="f38" fmla="*/ f35 f11 1"/>
              <a:gd name="f39" fmla="*/ f36 f11 1"/>
              <a:gd name="f40" fmla="*/ f37 f12 1"/>
              <a:gd name="f41" fmla="*/ f34 f12 1"/>
              <a:gd name="f42" fmla="*/ f32 f11 1"/>
              <a:gd name="f43" fmla="*/ f33 f12 1"/>
            </a:gdLst>
            <a:ahLst/>
            <a:cxnLst>
              <a:cxn ang="3cd4">
                <a:pos x="hc" y="t"/>
              </a:cxn>
              <a:cxn ang="0">
                <a:pos x="r" y="vc"/>
              </a:cxn>
              <a:cxn ang="cd4">
                <a:pos x="hc" y="b"/>
              </a:cxn>
              <a:cxn ang="cd2">
                <a:pos x="l" y="vc"/>
              </a:cxn>
              <a:cxn ang="f31">
                <a:pos x="f42" y="f43"/>
              </a:cxn>
              <a:cxn ang="f31">
                <a:pos x="f42" y="f43"/>
              </a:cxn>
              <a:cxn ang="f31">
                <a:pos x="f42" y="f41"/>
              </a:cxn>
              <a:cxn ang="f31">
                <a:pos x="f42" y="f43"/>
              </a:cxn>
              <a:cxn ang="f31">
                <a:pos x="f38" y="f43"/>
              </a:cxn>
              <a:cxn ang="f31">
                <a:pos x="f42" y="f43"/>
              </a:cxn>
            </a:cxnLst>
            <a:rect l="f38" t="f41" r="f39" b="f40"/>
            <a:pathLst>
              <a:path w="14" h="7">
                <a:moveTo>
                  <a:pt x="f6" y="f7"/>
                </a:moveTo>
                <a:lnTo>
                  <a:pt x="f8" y="f9"/>
                </a:lnTo>
                <a:lnTo>
                  <a:pt x="f7" y="f5"/>
                </a:lnTo>
                <a:lnTo>
                  <a:pt x="f9" y="f9"/>
                </a:lnTo>
                <a:lnTo>
                  <a:pt x="f5" y="f7"/>
                </a:lnTo>
                <a:lnTo>
                  <a:pt x="f6" y="f7"/>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sp>
        <p:nvSpPr>
          <p:cNvPr id="15" name="Freeform 197">
            <a:extLst>
              <a:ext uri="{FF2B5EF4-FFF2-40B4-BE49-F238E27FC236}">
                <a16:creationId xmlns:a16="http://schemas.microsoft.com/office/drawing/2014/main" id="{E5D09645-D105-4D93-A68D-2BF0501D05DE}"/>
              </a:ext>
            </a:extLst>
          </p:cNvPr>
          <p:cNvSpPr/>
          <p:nvPr/>
        </p:nvSpPr>
        <p:spPr>
          <a:xfrm>
            <a:off x="4654552" y="5497509"/>
            <a:ext cx="11109" cy="6345"/>
          </a:xfrm>
          <a:custGeom>
            <a:avLst/>
            <a:gdLst>
              <a:gd name="f0" fmla="val 10800000"/>
              <a:gd name="f1" fmla="val 5400000"/>
              <a:gd name="f2" fmla="val 180"/>
              <a:gd name="f3" fmla="val w"/>
              <a:gd name="f4" fmla="val h"/>
              <a:gd name="f5" fmla="val 0"/>
              <a:gd name="f6" fmla="val 14"/>
              <a:gd name="f7" fmla="val 7"/>
              <a:gd name="f8" fmla="val 2"/>
              <a:gd name="f9" fmla="val 4"/>
              <a:gd name="f10" fmla="val 11"/>
              <a:gd name="f11" fmla="+- 0 0 -90"/>
              <a:gd name="f12" fmla="*/ f3 1 14"/>
              <a:gd name="f13" fmla="*/ f4 1 7"/>
              <a:gd name="f14" fmla="+- f7 0 f5"/>
              <a:gd name="f15" fmla="+- f6 0 f5"/>
              <a:gd name="f16" fmla="*/ f11 f0 1"/>
              <a:gd name="f17" fmla="*/ f15 1 14"/>
              <a:gd name="f18" fmla="*/ f14 1 7"/>
              <a:gd name="f19" fmla="*/ 0 f15 1"/>
              <a:gd name="f20" fmla="*/ 0 f14 1"/>
              <a:gd name="f21" fmla="*/ 2147483646 f15 1"/>
              <a:gd name="f22" fmla="*/ 2147483646 f14 1"/>
              <a:gd name="f23" fmla="*/ 14 f15 1"/>
              <a:gd name="f24" fmla="*/ 7 f14 1"/>
              <a:gd name="f25" fmla="*/ f16 1 f2"/>
              <a:gd name="f26" fmla="*/ f19 1 14"/>
              <a:gd name="f27" fmla="*/ f20 1 7"/>
              <a:gd name="f28" fmla="*/ f21 1 14"/>
              <a:gd name="f29" fmla="*/ f22 1 7"/>
              <a:gd name="f30" fmla="*/ f23 1 14"/>
              <a:gd name="f31" fmla="*/ f24 1 7"/>
              <a:gd name="f32" fmla="+- f25 0 f1"/>
              <a:gd name="f33" fmla="*/ f26 1 f17"/>
              <a:gd name="f34" fmla="*/ f27 1 f18"/>
              <a:gd name="f35" fmla="*/ f28 1 f17"/>
              <a:gd name="f36" fmla="*/ f29 1 f18"/>
              <a:gd name="f37" fmla="*/ f30 1 f17"/>
              <a:gd name="f38" fmla="*/ f31 1 f18"/>
              <a:gd name="f39" fmla="*/ f33 f12 1"/>
              <a:gd name="f40" fmla="*/ f37 f12 1"/>
              <a:gd name="f41" fmla="*/ f38 f13 1"/>
              <a:gd name="f42" fmla="*/ f34 f13 1"/>
              <a:gd name="f43" fmla="*/ f35 f12 1"/>
              <a:gd name="f44" fmla="*/ f36 f13 1"/>
            </a:gdLst>
            <a:ahLst/>
            <a:cxnLst>
              <a:cxn ang="3cd4">
                <a:pos x="hc" y="t"/>
              </a:cxn>
              <a:cxn ang="0">
                <a:pos x="r" y="vc"/>
              </a:cxn>
              <a:cxn ang="cd4">
                <a:pos x="hc" y="b"/>
              </a:cxn>
              <a:cxn ang="cd2">
                <a:pos x="l" y="vc"/>
              </a:cxn>
              <a:cxn ang="f32">
                <a:pos x="f39" y="f42"/>
              </a:cxn>
              <a:cxn ang="f32">
                <a:pos x="f43" y="f44"/>
              </a:cxn>
              <a:cxn ang="f32">
                <a:pos x="f43" y="f44"/>
              </a:cxn>
              <a:cxn ang="f32">
                <a:pos x="f43" y="f44"/>
              </a:cxn>
              <a:cxn ang="f32">
                <a:pos x="f43" y="f42"/>
              </a:cxn>
              <a:cxn ang="f32">
                <a:pos x="f39" y="f42"/>
              </a:cxn>
            </a:cxnLst>
            <a:rect l="f39" t="f42" r="f40" b="f41"/>
            <a:pathLst>
              <a:path w="14" h="7">
                <a:moveTo>
                  <a:pt x="f5" y="f5"/>
                </a:moveTo>
                <a:lnTo>
                  <a:pt x="f8" y="f9"/>
                </a:lnTo>
                <a:lnTo>
                  <a:pt x="f7" y="f7"/>
                </a:lnTo>
                <a:lnTo>
                  <a:pt x="f10" y="f9"/>
                </a:lnTo>
                <a:lnTo>
                  <a:pt x="f6" y="f5"/>
                </a:lnTo>
                <a:lnTo>
                  <a:pt x="f5" y="f5"/>
                </a:lnTo>
                <a:close/>
              </a:path>
            </a:pathLst>
          </a:custGeom>
          <a:solidFill>
            <a:srgbClr val="91AA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Georgia"/>
            </a:endParaRPr>
          </a:p>
        </p:txBody>
      </p:sp>
      <p:pic>
        <p:nvPicPr>
          <p:cNvPr id="16" name="Picture 15" descr="H:\DCIM\100PHOTO\SAM_4331.JPG">
            <a:extLst>
              <a:ext uri="{FF2B5EF4-FFF2-40B4-BE49-F238E27FC236}">
                <a16:creationId xmlns:a16="http://schemas.microsoft.com/office/drawing/2014/main" id="{C0C3BE48-EA94-4E8F-882D-88F9864C6359}"/>
              </a:ext>
            </a:extLst>
          </p:cNvPr>
          <p:cNvPicPr>
            <a:picLocks noChangeAspect="1"/>
          </p:cNvPicPr>
          <p:nvPr/>
        </p:nvPicPr>
        <p:blipFill>
          <a:blip r:embed="rId3"/>
          <a:srcRect/>
          <a:stretch>
            <a:fillRect/>
          </a:stretch>
        </p:blipFill>
        <p:spPr>
          <a:xfrm>
            <a:off x="6732242" y="0"/>
            <a:ext cx="2015703" cy="2763874"/>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6A84118D-FA95-4F97-8DAD-C2C13588D11E}"/>
              </a:ext>
            </a:extLst>
          </p:cNvPr>
          <p:cNvSpPr/>
          <p:nvPr/>
        </p:nvSpPr>
        <p:spPr>
          <a:xfrm>
            <a:off x="246065" y="1077913"/>
            <a:ext cx="8351836" cy="766760"/>
          </a:xfrm>
          <a:prstGeom prst="rect">
            <a:avLst/>
          </a:prstGeom>
          <a:noFill/>
          <a:ln cap="flat">
            <a:noFill/>
            <a:prstDash val="solid"/>
          </a:ln>
        </p:spPr>
        <p:txBody>
          <a:bodyPr vert="horz" wrap="square" lIns="92070" tIns="46040" rIns="92070" bIns="4604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000" b="0" i="0" u="none" strike="noStrike" kern="1200" cap="none" spc="0" baseline="0">
                <a:solidFill>
                  <a:srgbClr val="000000"/>
                </a:solidFill>
                <a:uFillTx/>
                <a:latin typeface="Comic Sans MS" pitchFamily="66"/>
              </a:rPr>
              <a:t>Contact numbers and emergencies</a:t>
            </a:r>
          </a:p>
        </p:txBody>
      </p:sp>
      <p:pic>
        <p:nvPicPr>
          <p:cNvPr id="3" name="Picture 1030" descr="bd04922_">
            <a:extLst>
              <a:ext uri="{FF2B5EF4-FFF2-40B4-BE49-F238E27FC236}">
                <a16:creationId xmlns:a16="http://schemas.microsoft.com/office/drawing/2014/main" id="{7B12DEBE-7D2A-4F79-9204-0A6B9C8EB91A}"/>
              </a:ext>
            </a:extLst>
          </p:cNvPr>
          <p:cNvPicPr>
            <a:picLocks noChangeAspect="1"/>
          </p:cNvPicPr>
          <p:nvPr/>
        </p:nvPicPr>
        <p:blipFill>
          <a:blip r:embed="rId3"/>
          <a:srcRect/>
          <a:stretch>
            <a:fillRect/>
          </a:stretch>
        </p:blipFill>
        <p:spPr>
          <a:xfrm>
            <a:off x="6227758" y="3933821"/>
            <a:ext cx="992188" cy="1371600"/>
          </a:xfrm>
          <a:prstGeom prst="rect">
            <a:avLst/>
          </a:prstGeom>
          <a:noFill/>
          <a:ln cap="flat">
            <a:noFill/>
          </a:ln>
        </p:spPr>
      </p:pic>
      <p:sp>
        <p:nvSpPr>
          <p:cNvPr id="4" name="Rectangle 1031">
            <a:extLst>
              <a:ext uri="{FF2B5EF4-FFF2-40B4-BE49-F238E27FC236}">
                <a16:creationId xmlns:a16="http://schemas.microsoft.com/office/drawing/2014/main" id="{69DB1118-8166-44F4-9490-69C5D5C969F2}"/>
              </a:ext>
            </a:extLst>
          </p:cNvPr>
          <p:cNvSpPr/>
          <p:nvPr/>
        </p:nvSpPr>
        <p:spPr>
          <a:xfrm>
            <a:off x="539752" y="1844673"/>
            <a:ext cx="7764463" cy="2462214"/>
          </a:xfrm>
          <a:prstGeom prst="rect">
            <a:avLst/>
          </a:prstGeom>
          <a:noFill/>
          <a:ln cap="flat">
            <a:noFill/>
            <a:prstDash val="solid"/>
          </a:ln>
        </p:spPr>
        <p:txBody>
          <a:bodyPr vert="horz" wrap="square" lIns="91440" tIns="45720" rIns="91440" bIns="45720" anchor="t" anchorCtr="0" compatLnSpc="1">
            <a:spAutoFit/>
          </a:bodyPr>
          <a:lstStyle/>
          <a:p>
            <a:pPr marL="457200" marR="0" lvl="0" indent="-457200" algn="l" defTabSz="914400" rtl="0" fontAlgn="auto" hangingPunct="1">
              <a:lnSpc>
                <a:spcPct val="100000"/>
              </a:lnSpc>
              <a:spcBef>
                <a:spcPts val="1700"/>
              </a:spcBef>
              <a:spcAft>
                <a:spcPts val="0"/>
              </a:spcAft>
              <a:buNone/>
              <a:tabLst/>
              <a:defRPr sz="1800" b="0" i="0" u="none" strike="noStrike" kern="0" cap="none" spc="0" baseline="0">
                <a:solidFill>
                  <a:srgbClr val="000000"/>
                </a:solidFill>
                <a:uFillTx/>
              </a:defRPr>
            </a:pPr>
            <a:endParaRPr lang="en-GB" sz="2800" b="0" i="0" u="none" strike="noStrike" kern="1200" cap="none" spc="0" baseline="0">
              <a:solidFill>
                <a:srgbClr val="000000"/>
              </a:solidFill>
              <a:uFillTx/>
              <a:latin typeface="Comic Sans MS" pitchFamily="66"/>
            </a:endParaRPr>
          </a:p>
          <a:p>
            <a:pPr marL="457200" marR="0" lvl="0" indent="-457200" algn="l" defTabSz="914400" rtl="0" fontAlgn="auto" hangingPunct="1">
              <a:lnSpc>
                <a:spcPct val="100000"/>
              </a:lnSpc>
              <a:spcBef>
                <a:spcPts val="1700"/>
              </a:spcBef>
              <a:spcAft>
                <a:spcPts val="0"/>
              </a:spcAft>
              <a:buClr>
                <a:srgbClr val="464646"/>
              </a:buClr>
              <a:buSzPct val="75000"/>
              <a:buFont typeface="Wingdings" pitchFamily="2"/>
              <a:buChar char="§"/>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omic Sans MS" pitchFamily="66"/>
              </a:rPr>
              <a:t>Please inform us of any changes to  information especially phone numbers. We also require at least 2 emergency contact numbers please.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95D61D-5867-4A17-A884-3379A37B9AA1}"/>
              </a:ext>
            </a:extLst>
          </p:cNvPr>
          <p:cNvPicPr>
            <a:picLocks noChangeAspect="1"/>
          </p:cNvPicPr>
          <p:nvPr/>
        </p:nvPicPr>
        <p:blipFill>
          <a:blip r:embed="rId2"/>
          <a:srcRect l="27143" t="13765" r="28265" b="1210"/>
          <a:stretch>
            <a:fillRect/>
          </a:stretch>
        </p:blipFill>
        <p:spPr>
          <a:xfrm>
            <a:off x="853747" y="713570"/>
            <a:ext cx="7436495" cy="5640576"/>
          </a:xfrm>
          <a:prstGeom prst="rect">
            <a:avLst/>
          </a:prstGeom>
          <a:noFill/>
          <a:ln cap="flat">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C8073E5-CBB2-40CD-884E-0DB6E091AA89}"/>
              </a:ext>
            </a:extLst>
          </p:cNvPr>
          <p:cNvSpPr txBox="1">
            <a:spLocks noGrp="1"/>
          </p:cNvSpPr>
          <p:nvPr>
            <p:ph type="title"/>
          </p:nvPr>
        </p:nvSpPr>
        <p:spPr>
          <a:xfrm>
            <a:off x="228600" y="470696"/>
            <a:ext cx="7772400" cy="990596"/>
          </a:xfrm>
          <a:prstGeom prst="rect">
            <a:avLst/>
          </a:prstGeom>
          <a:noFill/>
          <a:ln>
            <a:noFill/>
          </a:ln>
        </p:spPr>
        <p:txBody>
          <a:bodyPr vert="horz" wrap="square" lIns="91440" tIns="45720" rIns="91440" bIns="45720" anchor="ctr" anchorCtr="0" compatLnSpc="1">
            <a:normAutofit/>
          </a:bodyPr>
          <a:lstStyle/>
          <a:p>
            <a:pPr lvl="0"/>
            <a:r>
              <a:rPr lang="en-GB" sz="3600" b="1" u="sng">
                <a:solidFill>
                  <a:srgbClr val="000000"/>
                </a:solidFill>
                <a:latin typeface="Comic Sans MS" pitchFamily="66"/>
              </a:rPr>
              <a:t>Medical Needs</a:t>
            </a:r>
          </a:p>
        </p:txBody>
      </p:sp>
      <p:sp>
        <p:nvSpPr>
          <p:cNvPr id="3" name="Rectangle 3">
            <a:extLst>
              <a:ext uri="{FF2B5EF4-FFF2-40B4-BE49-F238E27FC236}">
                <a16:creationId xmlns:a16="http://schemas.microsoft.com/office/drawing/2014/main" id="{4A38CEA0-BDB0-4DB1-BB5C-EE739FC99784}"/>
              </a:ext>
            </a:extLst>
          </p:cNvPr>
          <p:cNvSpPr txBox="1">
            <a:spLocks noGrp="1"/>
          </p:cNvSpPr>
          <p:nvPr>
            <p:ph idx="1"/>
          </p:nvPr>
        </p:nvSpPr>
        <p:spPr>
          <a:xfrm>
            <a:off x="228600" y="2349495"/>
            <a:ext cx="8915400" cy="3815800"/>
          </a:xfrm>
          <a:prstGeom prst="rect">
            <a:avLst/>
          </a:prstGeom>
          <a:noFill/>
          <a:ln>
            <a:noFill/>
          </a:ln>
        </p:spPr>
        <p:txBody>
          <a:bodyPr vert="horz" wrap="square" lIns="91440" tIns="45720" rIns="91440" bIns="45720" anchor="t" anchorCtr="0" compatLnSpc="1">
            <a:normAutofit/>
          </a:bodyPr>
          <a:lstStyle/>
          <a:p>
            <a:pPr lvl="0">
              <a:buNone/>
            </a:pPr>
            <a:r>
              <a:rPr lang="en-GB" sz="2500" u="sng">
                <a:latin typeface="Comic Sans MS" pitchFamily="66"/>
              </a:rPr>
              <a:t>Dietary/Medical Requirements: </a:t>
            </a:r>
          </a:p>
          <a:p>
            <a:pPr lvl="0">
              <a:buNone/>
            </a:pPr>
            <a:r>
              <a:rPr lang="en-GB" sz="2500" u="sng">
                <a:latin typeface="Comic Sans MS" pitchFamily="66"/>
              </a:rPr>
              <a:t> </a:t>
            </a:r>
          </a:p>
          <a:p>
            <a:pPr lvl="0">
              <a:buNone/>
            </a:pPr>
            <a:r>
              <a:rPr lang="en-GB" sz="2500">
                <a:latin typeface="Comic Sans MS" pitchFamily="66"/>
              </a:rPr>
              <a:t>Please ensure we are informed of</a:t>
            </a:r>
          </a:p>
          <a:p>
            <a:pPr lvl="0">
              <a:buNone/>
            </a:pPr>
            <a:r>
              <a:rPr lang="en-GB" sz="2500">
                <a:latin typeface="Comic Sans MS" pitchFamily="66"/>
              </a:rPr>
              <a:t>any special dietary requirements, food</a:t>
            </a:r>
          </a:p>
          <a:p>
            <a:pPr lvl="0">
              <a:buNone/>
            </a:pPr>
            <a:r>
              <a:rPr lang="en-GB" sz="2500">
                <a:latin typeface="Comic Sans MS" pitchFamily="66"/>
              </a:rPr>
              <a:t>allergies or medical needs</a:t>
            </a:r>
          </a:p>
          <a:p>
            <a:pPr lvl="0">
              <a:buNone/>
            </a:pPr>
            <a:r>
              <a:rPr lang="en-GB" sz="2500">
                <a:latin typeface="Comic Sans MS" pitchFamily="66"/>
              </a:rPr>
              <a:t>Inhalers-</a:t>
            </a:r>
          </a:p>
          <a:p>
            <a:pPr lvl="0">
              <a:buNone/>
            </a:pPr>
            <a:r>
              <a:rPr lang="en-GB" sz="2500">
                <a:latin typeface="Comic Sans MS" pitchFamily="66"/>
              </a:rPr>
              <a:t>If your child requires an inhaler we do need an inhaler that we can keep at school at all times, should they require it. </a:t>
            </a:r>
          </a:p>
          <a:p>
            <a:pPr lvl="0">
              <a:lnSpc>
                <a:spcPct val="60000"/>
              </a:lnSpc>
            </a:pPr>
            <a:endParaRPr lang="en-GB" sz="1500">
              <a:latin typeface="Comic Sans MS" pitchFamily="66"/>
            </a:endParaRPr>
          </a:p>
          <a:p>
            <a:pPr lvl="0">
              <a:lnSpc>
                <a:spcPct val="60000"/>
              </a:lnSpc>
              <a:buNone/>
            </a:pPr>
            <a:endParaRPr lang="en-GB" sz="1500">
              <a:latin typeface="Comic Sans MS" pitchFamily="66"/>
            </a:endParaRPr>
          </a:p>
        </p:txBody>
      </p:sp>
      <p:sp>
        <p:nvSpPr>
          <p:cNvPr id="4" name="Text Box 4">
            <a:extLst>
              <a:ext uri="{FF2B5EF4-FFF2-40B4-BE49-F238E27FC236}">
                <a16:creationId xmlns:a16="http://schemas.microsoft.com/office/drawing/2014/main" id="{BEDDC111-9331-48C7-A6E9-4879CF47285E}"/>
              </a:ext>
            </a:extLst>
          </p:cNvPr>
          <p:cNvSpPr txBox="1"/>
          <p:nvPr/>
        </p:nvSpPr>
        <p:spPr>
          <a:xfrm>
            <a:off x="1219196" y="1752603"/>
            <a:ext cx="7315200" cy="45720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Times New Roman" pitchFamily="18"/>
            </a:endParaRPr>
          </a:p>
        </p:txBody>
      </p:sp>
      <p:pic>
        <p:nvPicPr>
          <p:cNvPr id="5" name="Picture 6" descr="bd20052_">
            <a:extLst>
              <a:ext uri="{FF2B5EF4-FFF2-40B4-BE49-F238E27FC236}">
                <a16:creationId xmlns:a16="http://schemas.microsoft.com/office/drawing/2014/main" id="{789FFB14-A339-4800-807B-62963BA2C008}"/>
              </a:ext>
            </a:extLst>
          </p:cNvPr>
          <p:cNvPicPr>
            <a:picLocks noChangeAspect="1"/>
          </p:cNvPicPr>
          <p:nvPr/>
        </p:nvPicPr>
        <p:blipFill>
          <a:blip r:embed="rId3"/>
          <a:srcRect/>
          <a:stretch>
            <a:fillRect/>
          </a:stretch>
        </p:blipFill>
        <p:spPr>
          <a:xfrm>
            <a:off x="6400800" y="692694"/>
            <a:ext cx="2133596" cy="1163638"/>
          </a:xfrm>
          <a:prstGeom prst="rect">
            <a:avLst/>
          </a:prstGeom>
          <a:noFill/>
          <a:ln cap="flat">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Rectangle 1049">
            <a:extLst>
              <a:ext uri="{FF2B5EF4-FFF2-40B4-BE49-F238E27FC236}">
                <a16:creationId xmlns:a16="http://schemas.microsoft.com/office/drawing/2014/main" id="{EF74B3DA-BE82-41E7-85AF-96CA2D18FE87}"/>
              </a:ext>
            </a:extLst>
          </p:cNvPr>
          <p:cNvSpPr/>
          <p:nvPr/>
        </p:nvSpPr>
        <p:spPr>
          <a:xfrm>
            <a:off x="1763685" y="444498"/>
            <a:ext cx="4419596" cy="608011"/>
          </a:xfrm>
          <a:prstGeom prst="rect">
            <a:avLst/>
          </a:prstGeom>
          <a:noFill/>
          <a:ln cap="flat">
            <a:noFill/>
            <a:prstDash val="solid"/>
          </a:ln>
        </p:spPr>
        <p:txBody>
          <a:bodyPr vert="horz" wrap="square" lIns="92070" tIns="46040" rIns="92070" bIns="4604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4400" b="0" i="0" u="none" strike="noStrike" kern="1200" cap="none" spc="0" baseline="0">
                <a:solidFill>
                  <a:srgbClr val="000000"/>
                </a:solidFill>
                <a:effectLst>
                  <a:outerShdw dist="38096" dir="2700000">
                    <a:srgbClr val="FFFFFF"/>
                  </a:outerShdw>
                </a:effectLst>
                <a:uFillTx/>
                <a:latin typeface="Comic Sans MS" pitchFamily="66"/>
              </a:rPr>
              <a:t>The Snack Bar</a:t>
            </a:r>
          </a:p>
        </p:txBody>
      </p:sp>
      <p:sp>
        <p:nvSpPr>
          <p:cNvPr id="3" name="Text Box 1056">
            <a:extLst>
              <a:ext uri="{FF2B5EF4-FFF2-40B4-BE49-F238E27FC236}">
                <a16:creationId xmlns:a16="http://schemas.microsoft.com/office/drawing/2014/main" id="{C6BAAF7A-92AF-413D-A141-4E9E70F251BD}"/>
              </a:ext>
            </a:extLst>
          </p:cNvPr>
          <p:cNvSpPr txBox="1"/>
          <p:nvPr/>
        </p:nvSpPr>
        <p:spPr>
          <a:xfrm>
            <a:off x="179386" y="4025902"/>
            <a:ext cx="8713783" cy="252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We support, encourage and observe children’s independence within this area.</a:t>
            </a:r>
          </a:p>
          <a:p>
            <a:pPr marL="0" marR="0" lvl="0" indent="0" algn="l" defTabSz="914400" rtl="0" fontAlgn="auto" hangingPunct="1">
              <a:lnSpc>
                <a:spcPct val="100000"/>
              </a:lnSpc>
              <a:spcBef>
                <a:spcPts val="170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Your child is entitled to a free carton of milk each day. </a:t>
            </a:r>
            <a:r>
              <a:rPr lang="en-GB" sz="2400" b="0" i="0" u="none" strike="noStrike" kern="1200" cap="none" spc="0" baseline="0">
                <a:solidFill>
                  <a:srgbClr val="FF0000"/>
                </a:solidFill>
                <a:uFillTx/>
                <a:latin typeface="Comic Sans MS" pitchFamily="66"/>
              </a:rPr>
              <a:t>We do also ask for children to bring in a water bottle (with water in please, as we are a healthy school) each day labelled with their name. </a:t>
            </a:r>
            <a:endParaRPr lang="en-GB" sz="2800" b="0" i="0" u="none" strike="noStrike" kern="1200" cap="none" spc="0" baseline="0">
              <a:solidFill>
                <a:srgbClr val="464646"/>
              </a:solidFill>
              <a:uFillTx/>
              <a:latin typeface="Comic Sans MS" pitchFamily="66"/>
            </a:endParaRPr>
          </a:p>
        </p:txBody>
      </p:sp>
      <p:pic>
        <p:nvPicPr>
          <p:cNvPr id="4" name="Picture 11" descr="fruit">
            <a:extLst>
              <a:ext uri="{FF2B5EF4-FFF2-40B4-BE49-F238E27FC236}">
                <a16:creationId xmlns:a16="http://schemas.microsoft.com/office/drawing/2014/main" id="{3DFEF490-802E-49B4-A196-5DE8C609A4F1}"/>
              </a:ext>
            </a:extLst>
          </p:cNvPr>
          <p:cNvPicPr>
            <a:picLocks noChangeAspect="1"/>
          </p:cNvPicPr>
          <p:nvPr/>
        </p:nvPicPr>
        <p:blipFill>
          <a:blip r:embed="rId3"/>
          <a:srcRect/>
          <a:stretch>
            <a:fillRect/>
          </a:stretch>
        </p:blipFill>
        <p:spPr>
          <a:xfrm>
            <a:off x="755651" y="115891"/>
            <a:ext cx="1262064" cy="1341433"/>
          </a:xfrm>
          <a:prstGeom prst="rect">
            <a:avLst/>
          </a:prstGeom>
          <a:noFill/>
          <a:ln cap="flat">
            <a:noFill/>
          </a:ln>
        </p:spPr>
      </p:pic>
      <p:sp>
        <p:nvSpPr>
          <p:cNvPr id="5" name="Rectangle 10">
            <a:extLst>
              <a:ext uri="{FF2B5EF4-FFF2-40B4-BE49-F238E27FC236}">
                <a16:creationId xmlns:a16="http://schemas.microsoft.com/office/drawing/2014/main" id="{829BFF69-87A3-45FA-B728-1950EFE38A62}"/>
              </a:ext>
            </a:extLst>
          </p:cNvPr>
          <p:cNvSpPr/>
          <p:nvPr/>
        </p:nvSpPr>
        <p:spPr>
          <a:xfrm>
            <a:off x="179386" y="1484308"/>
            <a:ext cx="2808433" cy="2376489"/>
          </a:xfrm>
          <a:prstGeom prst="rect">
            <a:avLst/>
          </a:prstGeom>
          <a:solidFill>
            <a:srgbClr val="33CC33"/>
          </a:solidFill>
          <a:ln cap="flat">
            <a:noFill/>
            <a:prstDash val="solid"/>
          </a:ln>
        </p:spPr>
        <p:txBody>
          <a:bodyPr vert="horz" wrap="non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50p each week</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for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Snack</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Collected on a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Monday</a:t>
            </a:r>
            <a:endParaRPr lang="en-US" sz="2400" b="0" i="0" u="none" strike="noStrike" kern="1200" cap="none" spc="0" baseline="0">
              <a:solidFill>
                <a:srgbClr val="000000"/>
              </a:solidFill>
              <a:uFillTx/>
              <a:latin typeface="Comic Sans MS" pitchFamily="66"/>
            </a:endParaRPr>
          </a:p>
        </p:txBody>
      </p:sp>
      <p:pic>
        <p:nvPicPr>
          <p:cNvPr id="6" name="Picture 7" descr="G:\DCIM\100PHOTO\SAM_3630.JPG">
            <a:extLst>
              <a:ext uri="{FF2B5EF4-FFF2-40B4-BE49-F238E27FC236}">
                <a16:creationId xmlns:a16="http://schemas.microsoft.com/office/drawing/2014/main" id="{A2F46846-FC60-4F4C-8CF3-2CFAF613933E}"/>
              </a:ext>
            </a:extLst>
          </p:cNvPr>
          <p:cNvPicPr>
            <a:picLocks noChangeAspect="1"/>
          </p:cNvPicPr>
          <p:nvPr/>
        </p:nvPicPr>
        <p:blipFill>
          <a:blip r:embed="rId4"/>
          <a:srcRect/>
          <a:stretch>
            <a:fillRect/>
          </a:stretch>
        </p:blipFill>
        <p:spPr>
          <a:xfrm>
            <a:off x="3563938" y="1052510"/>
            <a:ext cx="4416423" cy="2808286"/>
          </a:xfrm>
          <a:prstGeom prst="rect">
            <a:avLst/>
          </a:prstGeom>
          <a:noFill/>
          <a:ln cap="flat">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5D95CD17-1A55-4A86-9C78-46B4259EF975}"/>
              </a:ext>
            </a:extLst>
          </p:cNvPr>
          <p:cNvSpPr txBox="1">
            <a:spLocks noGrp="1"/>
          </p:cNvSpPr>
          <p:nvPr>
            <p:ph type="title" idx="4294967295"/>
          </p:nvPr>
        </p:nvSpPr>
        <p:spPr>
          <a:xfrm>
            <a:off x="899595" y="260649"/>
            <a:ext cx="7772400" cy="1143000"/>
          </a:xfrm>
        </p:spPr>
        <p:txBody>
          <a:bodyPr/>
          <a:lstStyle/>
          <a:p>
            <a:pPr lvl="0"/>
            <a:r>
              <a:rPr lang="en-GB" b="1" u="sng">
                <a:effectLst>
                  <a:outerShdw dist="38096" dir="2700000">
                    <a:srgbClr val="FFFFFF"/>
                  </a:outerShdw>
                </a:effectLst>
                <a:latin typeface="Comic Sans MS" pitchFamily="66"/>
              </a:rPr>
              <a:t>Parental involvement.</a:t>
            </a:r>
          </a:p>
        </p:txBody>
      </p:sp>
      <p:sp>
        <p:nvSpPr>
          <p:cNvPr id="3" name="Rectangle 3">
            <a:extLst>
              <a:ext uri="{FF2B5EF4-FFF2-40B4-BE49-F238E27FC236}">
                <a16:creationId xmlns:a16="http://schemas.microsoft.com/office/drawing/2014/main" id="{B1AB58E2-91E2-49A0-AAD4-C5E03DFB2D6E}"/>
              </a:ext>
            </a:extLst>
          </p:cNvPr>
          <p:cNvSpPr txBox="1">
            <a:spLocks noGrp="1"/>
          </p:cNvSpPr>
          <p:nvPr>
            <p:ph type="body" idx="4294967295"/>
          </p:nvPr>
        </p:nvSpPr>
        <p:spPr>
          <a:xfrm>
            <a:off x="323523" y="1403649"/>
            <a:ext cx="8496943" cy="4545628"/>
          </a:xfrm>
        </p:spPr>
        <p:txBody>
          <a:bodyPr/>
          <a:lstStyle/>
          <a:p>
            <a:pPr marL="109728" lvl="0" indent="0">
              <a:lnSpc>
                <a:spcPct val="70000"/>
              </a:lnSpc>
              <a:buNone/>
            </a:pPr>
            <a:r>
              <a:rPr lang="en-GB">
                <a:latin typeface="Comic Sans MS" pitchFamily="66"/>
              </a:rPr>
              <a:t>Our aim at Nursery is to work in partnership with you. We have a variety of ways in Nursery that we can do this.</a:t>
            </a:r>
          </a:p>
          <a:p>
            <a:pPr marL="109728" lvl="0" indent="0">
              <a:lnSpc>
                <a:spcPct val="70000"/>
              </a:lnSpc>
              <a:buNone/>
            </a:pPr>
            <a:endParaRPr lang="en-GB">
              <a:latin typeface="Comic Sans MS" pitchFamily="66"/>
            </a:endParaRPr>
          </a:p>
          <a:p>
            <a:pPr lvl="0">
              <a:lnSpc>
                <a:spcPct val="70000"/>
              </a:lnSpc>
            </a:pPr>
            <a:r>
              <a:rPr lang="en-GB">
                <a:latin typeface="Comic Sans MS" pitchFamily="66"/>
              </a:rPr>
              <a:t>Library visits and taking books / activities to share at home</a:t>
            </a:r>
          </a:p>
          <a:p>
            <a:pPr lvl="0">
              <a:lnSpc>
                <a:spcPct val="70000"/>
              </a:lnSpc>
            </a:pPr>
            <a:r>
              <a:rPr lang="en-GB">
                <a:latin typeface="Comic Sans MS" pitchFamily="66"/>
              </a:rPr>
              <a:t>Coming into Nursery to take part in themed days</a:t>
            </a:r>
          </a:p>
          <a:p>
            <a:pPr lvl="0">
              <a:lnSpc>
                <a:spcPct val="70000"/>
              </a:lnSpc>
            </a:pPr>
            <a:r>
              <a:rPr lang="en-GB">
                <a:latin typeface="Comic Sans MS" pitchFamily="66"/>
              </a:rPr>
              <a:t>Learning of the week activities</a:t>
            </a:r>
          </a:p>
          <a:p>
            <a:pPr lvl="0">
              <a:lnSpc>
                <a:spcPct val="70000"/>
              </a:lnSpc>
            </a:pPr>
            <a:r>
              <a:rPr lang="en-GB">
                <a:latin typeface="Comic Sans MS" pitchFamily="66"/>
              </a:rPr>
              <a:t>Busy bags / story and number rhyme sack lending service</a:t>
            </a:r>
          </a:p>
          <a:p>
            <a:pPr lvl="0">
              <a:lnSpc>
                <a:spcPct val="70000"/>
              </a:lnSpc>
            </a:pPr>
            <a:r>
              <a:rPr lang="en-GB">
                <a:latin typeface="Comic Sans MS" pitchFamily="66"/>
              </a:rPr>
              <a:t>Learning of the week</a:t>
            </a:r>
          </a:p>
          <a:p>
            <a:pPr lvl="0">
              <a:lnSpc>
                <a:spcPct val="70000"/>
              </a:lnSpc>
            </a:pPr>
            <a:endParaRPr lang="en-GB">
              <a:latin typeface="Comic Sans MS" pitchFamily="66"/>
            </a:endParaRPr>
          </a:p>
          <a:p>
            <a:pPr marL="0" lvl="0" indent="0">
              <a:lnSpc>
                <a:spcPct val="70000"/>
              </a:lnSpc>
              <a:buNone/>
            </a:pPr>
            <a:r>
              <a:rPr lang="en-GB" sz="1500" b="1">
                <a:latin typeface="Comic Sans MS" pitchFamily="66"/>
              </a:rPr>
              <a:t> </a:t>
            </a:r>
          </a:p>
          <a:p>
            <a:pPr marL="0" lvl="0" indent="0">
              <a:lnSpc>
                <a:spcPct val="70000"/>
              </a:lnSpc>
              <a:buNone/>
            </a:pPr>
            <a:endParaRPr lang="en-GB" sz="1500" b="1">
              <a:latin typeface="Comic Sans MS" pitchFamily="66"/>
            </a:endParaRPr>
          </a:p>
        </p:txBody>
      </p:sp>
      <p:pic>
        <p:nvPicPr>
          <p:cNvPr id="4" name="Picture 1">
            <a:extLst>
              <a:ext uri="{FF2B5EF4-FFF2-40B4-BE49-F238E27FC236}">
                <a16:creationId xmlns:a16="http://schemas.microsoft.com/office/drawing/2014/main" id="{4A57B801-4496-4EF7-BBD3-BE519B99EFC8}"/>
              </a:ext>
            </a:extLst>
          </p:cNvPr>
          <p:cNvPicPr>
            <a:picLocks noChangeAspect="1"/>
          </p:cNvPicPr>
          <p:nvPr/>
        </p:nvPicPr>
        <p:blipFill>
          <a:blip r:embed="rId3"/>
          <a:srcRect l="22438" t="32013" r="27163" b="4494"/>
          <a:stretch>
            <a:fillRect/>
          </a:stretch>
        </p:blipFill>
        <p:spPr>
          <a:xfrm>
            <a:off x="5990252" y="4774841"/>
            <a:ext cx="2830223" cy="1912760"/>
          </a:xfrm>
          <a:prstGeom prst="rect">
            <a:avLst/>
          </a:prstGeom>
          <a:noFill/>
          <a:ln cap="flat">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283932-9FAF-467A-A532-F5CE0CD2421D}"/>
              </a:ext>
            </a:extLst>
          </p:cNvPr>
          <p:cNvSpPr txBox="1"/>
          <p:nvPr/>
        </p:nvSpPr>
        <p:spPr>
          <a:xfrm>
            <a:off x="139958" y="718453"/>
            <a:ext cx="8406883" cy="572464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600" b="0" i="0" u="sng" strike="noStrike" kern="1200" cap="none" spc="0" baseline="0">
                <a:solidFill>
                  <a:srgbClr val="000000"/>
                </a:solidFill>
                <a:uFillTx/>
                <a:latin typeface="Comic Sans MS" pitchFamily="66"/>
              </a:rPr>
              <a:t>How to help…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omic Sans MS" pitchFamily="66"/>
            </a:endParaRP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Playing games that involve taking turns.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Playing with children who are of similar age to develop social skills.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Playing with Alphabet letters.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Playing with cut out numbers so the child has an awareness of these.</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Using your child's favourite toys to role-play going to school.</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Painting and drawing, which involve sitting down for short periods of time.</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omic Sans MS" pitchFamily="66"/>
              </a:rPr>
              <a:t>Constantly talking to your child and listening to their answers will is a really important activity and builds language skills and social skills.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ACEF04-C9A8-4602-9A59-E1BDEE5CCADB}"/>
              </a:ext>
            </a:extLst>
          </p:cNvPr>
          <p:cNvSpPr txBox="1"/>
          <p:nvPr/>
        </p:nvSpPr>
        <p:spPr>
          <a:xfrm>
            <a:off x="503852" y="1222305"/>
            <a:ext cx="7987000" cy="4708977"/>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Sing Nursery Rhymes and songs that children like that have repetition in them as these will help them to remember new words.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Telling or reading stories and poems to your child is an important part of developing an interest in reading.  This should be an enjoyable experience for yourself and your child.  You should aim to do this for a short period (e.g. 10 minutes at least) every day. When reading a story, encourage your child to talk about the pictures and identify characters.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Let your child hold the book and turn the pages as you read the story.</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omic Sans MS" pitchFamily="66"/>
              </a:rPr>
              <a:t>Children often ask for the same story over and over again.  This should be encouraged, as it shows an interest in reading, and will assist in developing the language of writing, value your child’s choice and encourages decision making.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454A746-7ED2-49C5-B9D5-2E3AE2C73DA9}"/>
              </a:ext>
            </a:extLst>
          </p:cNvPr>
          <p:cNvPicPr>
            <a:picLocks noChangeAspect="1"/>
          </p:cNvPicPr>
          <p:nvPr/>
        </p:nvPicPr>
        <p:blipFill>
          <a:blip r:embed="rId2"/>
          <a:stretch>
            <a:fillRect/>
          </a:stretch>
        </p:blipFill>
        <p:spPr>
          <a:xfrm>
            <a:off x="1800810" y="544442"/>
            <a:ext cx="5952926" cy="6196459"/>
          </a:xfrm>
          <a:prstGeom prst="rect">
            <a:avLst/>
          </a:prstGeom>
          <a:noFill/>
          <a:ln cap="flat">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69B03B-1F49-4D12-869F-E257B4CC6C4A}"/>
              </a:ext>
            </a:extLst>
          </p:cNvPr>
          <p:cNvSpPr/>
          <p:nvPr/>
        </p:nvSpPr>
        <p:spPr>
          <a:xfrm>
            <a:off x="755779" y="1987420"/>
            <a:ext cx="7800389" cy="2677655"/>
          </a:xfrm>
          <a:prstGeom prst="rect">
            <a:avLst/>
          </a:prstGeom>
          <a:noFill/>
          <a:ln cap="flat">
            <a:noFill/>
            <a:prstDash val="solid"/>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800" b="0" i="0" u="none" strike="noStrike" kern="1200" cap="none" spc="0" baseline="0">
                <a:solidFill>
                  <a:srgbClr val="000000"/>
                </a:solidFill>
                <a:uFillTx/>
                <a:latin typeface="Comic Sans MS" pitchFamily="66"/>
              </a:rPr>
              <a:t>Please check dojo for </a:t>
            </a:r>
            <a:r>
              <a:rPr lang="en-GB" sz="2800" b="0" i="0" u="none" strike="noStrike" kern="0" cap="none" spc="0" baseline="0">
                <a:solidFill>
                  <a:srgbClr val="000000"/>
                </a:solidFill>
                <a:uFillTx/>
                <a:latin typeface="Comic Sans MS" pitchFamily="66"/>
              </a:rPr>
              <a:t>messages and updates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2800" b="0" i="0" u="none" strike="noStrike" kern="0" cap="none" spc="0" baseline="0">
                <a:solidFill>
                  <a:srgbClr val="000000"/>
                </a:solidFill>
                <a:uFillTx/>
                <a:latin typeface="Comic Sans MS" pitchFamily="66"/>
              </a:rPr>
              <a:t>Start dates have been messaged to you on the dojo app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800" b="0" i="0" u="none" strike="noStrike" kern="0" cap="none" spc="0" baseline="0">
              <a:solidFill>
                <a:srgbClr val="000000"/>
              </a:solidFill>
              <a:uFillTx/>
              <a:latin typeface="Comic Sans MS" pitchFamily="66"/>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800" b="0" i="0" u="none" strike="noStrike" kern="0" cap="none" spc="0" baseline="0">
              <a:solidFill>
                <a:srgbClr val="000000"/>
              </a:solidFill>
              <a:uFillTx/>
              <a:latin typeface="Comic Sans MS" pitchFamily="66"/>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2800" b="0" i="0" u="none" strike="noStrike" kern="0" cap="none" spc="0" baseline="0">
              <a:solidFill>
                <a:srgbClr val="000000"/>
              </a:solidFill>
              <a:uFillTx/>
              <a:latin typeface="Comic Sans MS" pitchFamily="66"/>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A61E061-F885-4B28-BD15-8739D4982622}"/>
              </a:ext>
            </a:extLst>
          </p:cNvPr>
          <p:cNvSpPr txBox="1">
            <a:spLocks noGrp="1"/>
          </p:cNvSpPr>
          <p:nvPr>
            <p:ph type="title"/>
          </p:nvPr>
        </p:nvSpPr>
        <p:spPr>
          <a:xfrm>
            <a:off x="366720" y="269876"/>
            <a:ext cx="8229600" cy="1143000"/>
          </a:xfrm>
          <a:prstGeom prst="rect">
            <a:avLst/>
          </a:prstGeom>
          <a:noFill/>
          <a:ln>
            <a:noFill/>
          </a:ln>
        </p:spPr>
        <p:txBody>
          <a:bodyPr vert="horz" wrap="square" lIns="91440" tIns="45720" rIns="91440" bIns="45720" anchor="ctr" anchorCtr="0" compatLnSpc="1">
            <a:normAutofit/>
          </a:bodyPr>
          <a:lstStyle/>
          <a:p>
            <a:pPr lvl="0"/>
            <a:r>
              <a:rPr lang="en-GB" sz="4800" b="1" u="sng">
                <a:solidFill>
                  <a:srgbClr val="000000"/>
                </a:solidFill>
                <a:effectLst>
                  <a:outerShdw dist="38096" dir="2700000">
                    <a:srgbClr val="FFFFFF"/>
                  </a:outerShdw>
                </a:effectLst>
                <a:latin typeface="Comic Sans MS" pitchFamily="66"/>
              </a:rPr>
              <a:t>Other things to mention…</a:t>
            </a:r>
          </a:p>
        </p:txBody>
      </p:sp>
      <p:sp>
        <p:nvSpPr>
          <p:cNvPr id="3" name="Rectangle 3">
            <a:extLst>
              <a:ext uri="{FF2B5EF4-FFF2-40B4-BE49-F238E27FC236}">
                <a16:creationId xmlns:a16="http://schemas.microsoft.com/office/drawing/2014/main" id="{8F021EEE-DE3F-4D28-B12A-4019724264FD}"/>
              </a:ext>
            </a:extLst>
          </p:cNvPr>
          <p:cNvSpPr txBox="1">
            <a:spLocks noGrp="1"/>
          </p:cNvSpPr>
          <p:nvPr>
            <p:ph idx="1"/>
          </p:nvPr>
        </p:nvSpPr>
        <p:spPr>
          <a:xfrm>
            <a:off x="366720" y="2033296"/>
            <a:ext cx="8229600" cy="4348026"/>
          </a:xfrm>
          <a:prstGeom prst="rect">
            <a:avLst/>
          </a:prstGeom>
          <a:noFill/>
          <a:ln>
            <a:noFill/>
          </a:ln>
        </p:spPr>
        <p:txBody>
          <a:bodyPr vert="horz" wrap="square" lIns="91440" tIns="45720" rIns="91440" bIns="45720" anchor="t" anchorCtr="0" compatLnSpc="1">
            <a:normAutofit/>
          </a:bodyPr>
          <a:lstStyle/>
          <a:p>
            <a:pPr lvl="0">
              <a:lnSpc>
                <a:spcPct val="90000"/>
              </a:lnSpc>
            </a:pPr>
            <a:r>
              <a:rPr lang="en-GB" sz="2600">
                <a:latin typeface="Comic Sans MS" pitchFamily="66"/>
              </a:rPr>
              <a:t>Class Dojo</a:t>
            </a:r>
          </a:p>
          <a:p>
            <a:pPr lvl="0">
              <a:lnSpc>
                <a:spcPct val="90000"/>
              </a:lnSpc>
            </a:pPr>
            <a:r>
              <a:rPr lang="en-GB" sz="2600">
                <a:latin typeface="Comic Sans MS" pitchFamily="66"/>
              </a:rPr>
              <a:t>X </a:t>
            </a:r>
          </a:p>
          <a:p>
            <a:pPr marL="109728" lvl="0" indent="0">
              <a:lnSpc>
                <a:spcPct val="90000"/>
              </a:lnSpc>
              <a:buNone/>
            </a:pPr>
            <a:r>
              <a:rPr lang="en-GB" sz="2600">
                <a:latin typeface="Comic Sans MS" pitchFamily="66"/>
              </a:rPr>
              <a:t>@IPMATGroveLea</a:t>
            </a:r>
          </a:p>
          <a:p>
            <a:pPr marL="109728" lvl="0" indent="0">
              <a:lnSpc>
                <a:spcPct val="90000"/>
              </a:lnSpc>
              <a:buNone/>
            </a:pPr>
            <a:endParaRPr lang="en-GB" sz="2600">
              <a:latin typeface="Comic Sans MS" pitchFamily="66"/>
            </a:endParaRPr>
          </a:p>
          <a:p>
            <a:pPr lvl="0">
              <a:lnSpc>
                <a:spcPct val="90000"/>
              </a:lnSpc>
            </a:pPr>
            <a:r>
              <a:rPr lang="en-GB" sz="2600">
                <a:latin typeface="Comic Sans MS" pitchFamily="66"/>
              </a:rPr>
              <a:t>Supporting behaviour through a star of the week, stickers, Friday treat. We encourage the children to make the right choice and use lots of praise and positive strategies</a:t>
            </a:r>
          </a:p>
          <a:p>
            <a:pPr marL="109728" lvl="0" indent="0">
              <a:lnSpc>
                <a:spcPct val="90000"/>
              </a:lnSpc>
              <a:buNone/>
            </a:pPr>
            <a:endParaRPr lang="en-GB" sz="2600">
              <a:latin typeface="Comic Sans MS" pitchFamily="66"/>
            </a:endParaRPr>
          </a:p>
          <a:p>
            <a:pPr lvl="0">
              <a:lnSpc>
                <a:spcPct val="90000"/>
              </a:lnSpc>
            </a:pPr>
            <a:r>
              <a:rPr lang="en-GB" sz="2600">
                <a:latin typeface="Comic Sans MS" pitchFamily="66"/>
              </a:rPr>
              <a:t>School website </a:t>
            </a:r>
          </a:p>
          <a:p>
            <a:pPr marL="0" lvl="0" indent="0">
              <a:lnSpc>
                <a:spcPct val="90000"/>
              </a:lnSpc>
              <a:buNone/>
            </a:pPr>
            <a:r>
              <a:rPr lang="en-GB" sz="2600">
                <a:latin typeface="Comic Sans MS" pitchFamily="66"/>
              </a:rPr>
              <a:t>grovelea.ipmat.co.uk</a:t>
            </a:r>
          </a:p>
          <a:p>
            <a:pPr marL="0" lvl="0" indent="0">
              <a:lnSpc>
                <a:spcPct val="90000"/>
              </a:lnSpc>
              <a:buNone/>
            </a:pPr>
            <a:endParaRPr lang="en-GB" sz="2600">
              <a:latin typeface="Comic Sans MS" pitchFamily="66"/>
            </a:endParaRPr>
          </a:p>
          <a:p>
            <a:pPr lvl="0">
              <a:lnSpc>
                <a:spcPct val="90000"/>
              </a:lnSpc>
            </a:pPr>
            <a:endParaRPr lang="en-GB" sz="2600">
              <a:latin typeface="Comic Sans MS" pitchFamily="66"/>
            </a:endParaRPr>
          </a:p>
        </p:txBody>
      </p:sp>
      <p:pic>
        <p:nvPicPr>
          <p:cNvPr id="4" name="Picture 4" descr="Image result for class dojo">
            <a:extLst>
              <a:ext uri="{FF2B5EF4-FFF2-40B4-BE49-F238E27FC236}">
                <a16:creationId xmlns:a16="http://schemas.microsoft.com/office/drawing/2014/main" id="{D8268945-9649-4C7B-82BA-78D3B31C281F}"/>
              </a:ext>
            </a:extLst>
          </p:cNvPr>
          <p:cNvPicPr>
            <a:picLocks noChangeAspect="1"/>
          </p:cNvPicPr>
          <p:nvPr/>
        </p:nvPicPr>
        <p:blipFill>
          <a:blip r:embed="rId2"/>
          <a:srcRect/>
          <a:stretch>
            <a:fillRect/>
          </a:stretch>
        </p:blipFill>
        <p:spPr>
          <a:xfrm>
            <a:off x="3275856" y="1516066"/>
            <a:ext cx="1068384" cy="981078"/>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1806-D230-467B-8019-9BDCFBF72C88}"/>
              </a:ext>
            </a:extLst>
          </p:cNvPr>
          <p:cNvSpPr txBox="1">
            <a:spLocks noGrp="1"/>
          </p:cNvSpPr>
          <p:nvPr>
            <p:ph type="title"/>
          </p:nvPr>
        </p:nvSpPr>
        <p:spPr>
          <a:xfrm>
            <a:off x="150016" y="533396"/>
            <a:ext cx="8229600" cy="1066803"/>
          </a:xfrm>
          <a:prstGeom prst="rect">
            <a:avLst/>
          </a:prstGeom>
          <a:noFill/>
          <a:ln>
            <a:noFill/>
          </a:ln>
        </p:spPr>
        <p:txBody>
          <a:bodyPr vert="horz" wrap="square" lIns="91440" tIns="45720" rIns="91440" bIns="45720" anchor="ctr" anchorCtr="0" compatLnSpc="1">
            <a:normAutofit/>
          </a:bodyPr>
          <a:lstStyle/>
          <a:p>
            <a:pPr lvl="0"/>
            <a:r>
              <a:rPr lang="en-GB">
                <a:latin typeface="Comic Sans MS" pitchFamily="66"/>
              </a:rPr>
              <a:t>Mental Health and Well-being</a:t>
            </a:r>
          </a:p>
        </p:txBody>
      </p:sp>
      <p:sp>
        <p:nvSpPr>
          <p:cNvPr id="3" name="Content Placeholder 2">
            <a:extLst>
              <a:ext uri="{FF2B5EF4-FFF2-40B4-BE49-F238E27FC236}">
                <a16:creationId xmlns:a16="http://schemas.microsoft.com/office/drawing/2014/main" id="{D5699AD6-92CE-47D3-96E5-FBE937B466A3}"/>
              </a:ext>
            </a:extLst>
          </p:cNvPr>
          <p:cNvSpPr txBox="1">
            <a:spLocks noGrp="1"/>
          </p:cNvSpPr>
          <p:nvPr>
            <p:ph idx="1"/>
          </p:nvPr>
        </p:nvSpPr>
        <p:spPr>
          <a:xfrm>
            <a:off x="184498" y="1964094"/>
            <a:ext cx="8435970" cy="4997452"/>
          </a:xfrm>
          <a:prstGeom prst="rect">
            <a:avLst/>
          </a:prstGeom>
          <a:noFill/>
          <a:ln>
            <a:noFill/>
          </a:ln>
        </p:spPr>
        <p:txBody>
          <a:bodyPr vert="horz" wrap="square" lIns="91440" tIns="45720" rIns="91440" bIns="45720" anchor="t" anchorCtr="0" compatLnSpc="1">
            <a:normAutofit/>
          </a:bodyPr>
          <a:lstStyle/>
          <a:p>
            <a:pPr lvl="0">
              <a:lnSpc>
                <a:spcPct val="80000"/>
              </a:lnSpc>
            </a:pPr>
            <a:r>
              <a:rPr lang="en-GB" sz="2200">
                <a:latin typeface="Comic Sans MS" pitchFamily="66"/>
              </a:rPr>
              <a:t>At Grove Lea Primary provide the children with a mental health and wellbeing curriculum. This has been delivered through themed sessions each half term. </a:t>
            </a:r>
          </a:p>
          <a:p>
            <a:pPr lvl="0">
              <a:lnSpc>
                <a:spcPct val="80000"/>
              </a:lnSpc>
            </a:pPr>
            <a:r>
              <a:rPr lang="en-GB" sz="2200">
                <a:latin typeface="Comic Sans MS" pitchFamily="66"/>
              </a:rPr>
              <a:t>We as a school value the importance of MHWB in order to ensure that children have the best possible chances they need to be safe and happy. </a:t>
            </a:r>
          </a:p>
          <a:p>
            <a:pPr lvl="0">
              <a:lnSpc>
                <a:spcPct val="80000"/>
              </a:lnSpc>
            </a:pPr>
            <a:r>
              <a:rPr lang="en-GB" sz="2200">
                <a:latin typeface="Comic Sans MS" pitchFamily="66"/>
              </a:rPr>
              <a:t>Please follow the link below, which outlines how we embed Mental Health and Well Being throughout the curriculum, as well as the additional support we will offer for any children who may need it.  </a:t>
            </a:r>
          </a:p>
          <a:p>
            <a:pPr marL="0" lvl="0" indent="0">
              <a:lnSpc>
                <a:spcPct val="80000"/>
              </a:lnSpc>
              <a:buNone/>
            </a:pPr>
            <a:endParaRPr lang="en-GB" sz="2600">
              <a:latin typeface="Calibri" pitchFamily="34"/>
            </a:endParaRPr>
          </a:p>
          <a:p>
            <a:pPr marL="0" lvl="0" indent="0">
              <a:lnSpc>
                <a:spcPct val="80000"/>
              </a:lnSpc>
              <a:buNone/>
            </a:pPr>
            <a:r>
              <a:rPr lang="en-GB" sz="2600">
                <a:hlinkClick r:id="rId2"/>
              </a:rPr>
              <a:t>Mental Health &amp; Wellbeing - Primary School – </a:t>
            </a:r>
          </a:p>
          <a:p>
            <a:pPr marL="0" lvl="0" indent="0">
              <a:lnSpc>
                <a:spcPct val="80000"/>
              </a:lnSpc>
              <a:buNone/>
            </a:pPr>
            <a:r>
              <a:rPr lang="en-GB" sz="2600">
                <a:hlinkClick r:id="rId2"/>
              </a:rPr>
              <a:t>Grove Lea Primary School (ipmat.co.uk)</a:t>
            </a:r>
            <a:endParaRPr lang="en-GB" sz="2600">
              <a:latin typeface="Calibri" pitchFamily="34"/>
            </a:endParaRPr>
          </a:p>
          <a:p>
            <a:pPr marL="0" lvl="0" indent="0">
              <a:lnSpc>
                <a:spcPct val="80000"/>
              </a:lnSpc>
              <a:buNone/>
            </a:pPr>
            <a:endParaRPr lang="en-GB" sz="2600">
              <a:latin typeface="Calibri" pitchFamily="34"/>
            </a:endParaRPr>
          </a:p>
          <a:p>
            <a:pPr marL="0" lvl="0" indent="0">
              <a:lnSpc>
                <a:spcPct val="80000"/>
              </a:lnSpc>
              <a:buNone/>
            </a:pPr>
            <a:endParaRPr lang="en-GB" sz="2600"/>
          </a:p>
        </p:txBody>
      </p:sp>
      <p:pic>
        <p:nvPicPr>
          <p:cNvPr id="4" name="Picture 3">
            <a:extLst>
              <a:ext uri="{FF2B5EF4-FFF2-40B4-BE49-F238E27FC236}">
                <a16:creationId xmlns:a16="http://schemas.microsoft.com/office/drawing/2014/main" id="{44FE9526-97FB-4BC6-BE69-A33F24BF107A}"/>
              </a:ext>
            </a:extLst>
          </p:cNvPr>
          <p:cNvPicPr>
            <a:picLocks noChangeAspect="1"/>
          </p:cNvPicPr>
          <p:nvPr/>
        </p:nvPicPr>
        <p:blipFill>
          <a:blip r:embed="rId3"/>
          <a:srcRect l="48924" t="37671" r="36584" b="35564"/>
          <a:stretch>
            <a:fillRect/>
          </a:stretch>
        </p:blipFill>
        <p:spPr>
          <a:xfrm>
            <a:off x="7667628" y="5403847"/>
            <a:ext cx="1423985" cy="1347789"/>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5A2209-E458-414C-B094-3647A9D50B6F}"/>
              </a:ext>
            </a:extLst>
          </p:cNvPr>
          <p:cNvPicPr>
            <a:picLocks noChangeAspect="1"/>
          </p:cNvPicPr>
          <p:nvPr/>
        </p:nvPicPr>
        <p:blipFill>
          <a:blip r:embed="rId2"/>
          <a:stretch>
            <a:fillRect/>
          </a:stretch>
        </p:blipFill>
        <p:spPr>
          <a:xfrm>
            <a:off x="1156999" y="951570"/>
            <a:ext cx="6932642" cy="5029318"/>
          </a:xfrm>
          <a:prstGeom prst="rect">
            <a:avLst/>
          </a:prstGeom>
          <a:noFill/>
          <a:ln cap="flat">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F4E55-E0AD-44CC-8994-B08772EC7575}"/>
              </a:ext>
            </a:extLst>
          </p:cNvPr>
          <p:cNvSpPr txBox="1">
            <a:spLocks noGrp="1"/>
          </p:cNvSpPr>
          <p:nvPr>
            <p:ph type="title"/>
          </p:nvPr>
        </p:nvSpPr>
        <p:spPr>
          <a:xfrm>
            <a:off x="457200" y="1143000"/>
            <a:ext cx="8229600" cy="1066803"/>
          </a:xfrm>
          <a:prstGeom prst="rect">
            <a:avLst/>
          </a:prstGeom>
          <a:noFill/>
          <a:ln>
            <a:noFill/>
          </a:ln>
        </p:spPr>
        <p:txBody>
          <a:bodyPr vert="horz" wrap="square" lIns="91440" tIns="45720" rIns="91440" bIns="45720" anchor="ctr" anchorCtr="0" compatLnSpc="1">
            <a:normAutofit/>
          </a:bodyPr>
          <a:lstStyle/>
          <a:p>
            <a:pPr lvl="0"/>
            <a:r>
              <a:rPr lang="en-GB">
                <a:solidFill>
                  <a:srgbClr val="000000"/>
                </a:solidFill>
                <a:latin typeface="Comic Sans MS" pitchFamily="66"/>
              </a:rPr>
              <a:t>Meet the Team </a:t>
            </a:r>
          </a:p>
        </p:txBody>
      </p:sp>
      <p:pic>
        <p:nvPicPr>
          <p:cNvPr id="3" name="Picture 2">
            <a:extLst>
              <a:ext uri="{FF2B5EF4-FFF2-40B4-BE49-F238E27FC236}">
                <a16:creationId xmlns:a16="http://schemas.microsoft.com/office/drawing/2014/main" id="{8E13A3E0-A934-41CF-B39D-A39BFC3993E7}"/>
              </a:ext>
            </a:extLst>
          </p:cNvPr>
          <p:cNvPicPr>
            <a:picLocks noChangeAspect="1"/>
          </p:cNvPicPr>
          <p:nvPr/>
        </p:nvPicPr>
        <p:blipFill>
          <a:blip r:embed="rId2"/>
          <a:srcRect t="3857" b="3857"/>
          <a:stretch>
            <a:fillRect/>
          </a:stretch>
        </p:blipFill>
        <p:spPr>
          <a:xfrm>
            <a:off x="395285" y="2276471"/>
            <a:ext cx="1701798" cy="2187573"/>
          </a:xfrm>
          <a:prstGeom prst="rect">
            <a:avLst/>
          </a:prstGeom>
          <a:noFill/>
          <a:ln cap="flat">
            <a:noFill/>
          </a:ln>
        </p:spPr>
      </p:pic>
      <p:pic>
        <p:nvPicPr>
          <p:cNvPr id="4" name="Picture 5">
            <a:extLst>
              <a:ext uri="{FF2B5EF4-FFF2-40B4-BE49-F238E27FC236}">
                <a16:creationId xmlns:a16="http://schemas.microsoft.com/office/drawing/2014/main" id="{D8668C65-7CAD-4D25-81FE-B5195AE67464}"/>
              </a:ext>
            </a:extLst>
          </p:cNvPr>
          <p:cNvPicPr>
            <a:picLocks noChangeAspect="1"/>
          </p:cNvPicPr>
          <p:nvPr/>
        </p:nvPicPr>
        <p:blipFill>
          <a:blip r:embed="rId3"/>
          <a:srcRect/>
          <a:stretch>
            <a:fillRect/>
          </a:stretch>
        </p:blipFill>
        <p:spPr>
          <a:xfrm>
            <a:off x="4227508" y="2276471"/>
            <a:ext cx="1695453" cy="2187573"/>
          </a:xfrm>
          <a:prstGeom prst="rect">
            <a:avLst/>
          </a:prstGeom>
          <a:noFill/>
          <a:ln cap="flat">
            <a:noFill/>
          </a:ln>
        </p:spPr>
      </p:pic>
      <p:sp>
        <p:nvSpPr>
          <p:cNvPr id="5" name="Text Box 16">
            <a:extLst>
              <a:ext uri="{FF2B5EF4-FFF2-40B4-BE49-F238E27FC236}">
                <a16:creationId xmlns:a16="http://schemas.microsoft.com/office/drawing/2014/main" id="{0A66890C-F3FB-439D-9FF4-444CADED9A2D}"/>
              </a:ext>
            </a:extLst>
          </p:cNvPr>
          <p:cNvSpPr txBox="1"/>
          <p:nvPr/>
        </p:nvSpPr>
        <p:spPr>
          <a:xfrm>
            <a:off x="395285" y="4557717"/>
            <a:ext cx="1701798" cy="582609"/>
          </a:xfrm>
          <a:prstGeom prst="rect">
            <a:avLst/>
          </a:prstGeom>
          <a:solidFill>
            <a:srgbClr val="FFFFFF"/>
          </a:solid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a:rPr>
              <a:t>Mrs Henshall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a:rPr>
              <a:t>Executive Headteacher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a:rPr>
              <a:t>(Safeguarding Lead)</a:t>
            </a:r>
          </a:p>
        </p:txBody>
      </p:sp>
      <p:sp>
        <p:nvSpPr>
          <p:cNvPr id="6" name="Text Box 16">
            <a:extLst>
              <a:ext uri="{FF2B5EF4-FFF2-40B4-BE49-F238E27FC236}">
                <a16:creationId xmlns:a16="http://schemas.microsoft.com/office/drawing/2014/main" id="{685BC67E-CA28-47D7-9400-29A269D3ABFB}"/>
              </a:ext>
            </a:extLst>
          </p:cNvPr>
          <p:cNvSpPr txBox="1"/>
          <p:nvPr/>
        </p:nvSpPr>
        <p:spPr>
          <a:xfrm>
            <a:off x="2268534" y="4535488"/>
            <a:ext cx="1700207" cy="582609"/>
          </a:xfrm>
          <a:prstGeom prst="rect">
            <a:avLst/>
          </a:prstGeom>
          <a:solidFill>
            <a:srgbClr val="FFFFFF"/>
          </a:solid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a:rPr>
              <a:t>Mrs Wilson</a:t>
            </a:r>
            <a:endParaRPr lang="en-US" sz="1200" b="0" i="0" u="none" strike="noStrike" kern="1200" cap="none" spc="0" baseline="0">
              <a:solidFill>
                <a:srgbClr val="000000"/>
              </a:solidFill>
              <a:uFillTx/>
              <a:latin typeface="Comic Sans MS" pitchFamily="66"/>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a:rPr>
              <a:t>Head of School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Comic Sans MS"/>
            </a:endParaRPr>
          </a:p>
        </p:txBody>
      </p:sp>
      <p:sp>
        <p:nvSpPr>
          <p:cNvPr id="7" name="Text Box 16">
            <a:extLst>
              <a:ext uri="{FF2B5EF4-FFF2-40B4-BE49-F238E27FC236}">
                <a16:creationId xmlns:a16="http://schemas.microsoft.com/office/drawing/2014/main" id="{C8D7B273-5202-431D-BEA4-EF24E0A38E12}"/>
              </a:ext>
            </a:extLst>
          </p:cNvPr>
          <p:cNvSpPr txBox="1"/>
          <p:nvPr/>
        </p:nvSpPr>
        <p:spPr>
          <a:xfrm>
            <a:off x="4133846" y="4535488"/>
            <a:ext cx="1817690" cy="582609"/>
          </a:xfrm>
          <a:prstGeom prst="rect">
            <a:avLst/>
          </a:prstGeom>
          <a:solidFill>
            <a:srgbClr val="FFFFFF"/>
          </a:solid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pitchFamily="66"/>
              </a:rPr>
              <a:t>Miss Litchfield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pitchFamily="66"/>
              </a:rPr>
              <a:t>Learning Mentor</a:t>
            </a:r>
            <a:endParaRPr lang="en-US" sz="2000" b="0" i="0" u="none" strike="noStrike" kern="1200" cap="none" spc="0" baseline="0">
              <a:solidFill>
                <a:srgbClr val="000000"/>
              </a:solidFill>
              <a:uFillTx/>
              <a:latin typeface="SassoonCRInfant"/>
            </a:endParaRPr>
          </a:p>
        </p:txBody>
      </p:sp>
      <p:pic>
        <p:nvPicPr>
          <p:cNvPr id="8" name="Picture 1">
            <a:extLst>
              <a:ext uri="{FF2B5EF4-FFF2-40B4-BE49-F238E27FC236}">
                <a16:creationId xmlns:a16="http://schemas.microsoft.com/office/drawing/2014/main" id="{DD6D4EAF-5B0D-40D4-B9BB-E717D25992C0}"/>
              </a:ext>
            </a:extLst>
          </p:cNvPr>
          <p:cNvPicPr>
            <a:picLocks noChangeAspect="1"/>
          </p:cNvPicPr>
          <p:nvPr/>
        </p:nvPicPr>
        <p:blipFill>
          <a:blip r:embed="rId4"/>
          <a:srcRect/>
          <a:stretch>
            <a:fillRect/>
          </a:stretch>
        </p:blipFill>
        <p:spPr>
          <a:xfrm>
            <a:off x="6227758" y="2281235"/>
            <a:ext cx="1743075" cy="2182809"/>
          </a:xfrm>
          <a:prstGeom prst="rect">
            <a:avLst/>
          </a:prstGeom>
          <a:noFill/>
          <a:ln cap="flat">
            <a:noFill/>
          </a:ln>
        </p:spPr>
      </p:pic>
      <p:sp>
        <p:nvSpPr>
          <p:cNvPr id="9" name="Text Box 16">
            <a:extLst>
              <a:ext uri="{FF2B5EF4-FFF2-40B4-BE49-F238E27FC236}">
                <a16:creationId xmlns:a16="http://schemas.microsoft.com/office/drawing/2014/main" id="{60FFF614-E637-48BA-81B3-5ABA1C16F448}"/>
              </a:ext>
            </a:extLst>
          </p:cNvPr>
          <p:cNvSpPr txBox="1"/>
          <p:nvPr/>
        </p:nvSpPr>
        <p:spPr>
          <a:xfrm>
            <a:off x="6151561" y="4535488"/>
            <a:ext cx="1974847" cy="582609"/>
          </a:xfrm>
          <a:prstGeom prst="rect">
            <a:avLst/>
          </a:prstGeom>
          <a:solidFill>
            <a:srgbClr val="FFFFFF"/>
          </a:solid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a:rPr>
              <a:t>Mrs Dransfield </a:t>
            </a:r>
            <a:endParaRPr lang="en-US" sz="1200" b="0" i="0" u="none" strike="noStrike" kern="1200" cap="none" spc="0" baseline="0">
              <a:solidFill>
                <a:srgbClr val="000000"/>
              </a:solidFill>
              <a:uFillTx/>
              <a:latin typeface="Comic Sans MS" pitchFamily="66"/>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a:rPr>
              <a:t>Special Needs Coordinator </a:t>
            </a:r>
            <a:endParaRPr lang="en-US" sz="1200" b="0" i="0" u="none" strike="noStrike" kern="1200" cap="none" spc="0" baseline="0">
              <a:solidFill>
                <a:srgbClr val="000000"/>
              </a:solidFill>
              <a:uFillTx/>
              <a:latin typeface="Comic Sans MS" pitchFamily="66"/>
            </a:endParaRPr>
          </a:p>
        </p:txBody>
      </p:sp>
      <p:pic>
        <p:nvPicPr>
          <p:cNvPr id="10" name="Picture 23" descr="2(1)[1]">
            <a:extLst>
              <a:ext uri="{FF2B5EF4-FFF2-40B4-BE49-F238E27FC236}">
                <a16:creationId xmlns:a16="http://schemas.microsoft.com/office/drawing/2014/main" id="{F8A3F651-8998-4860-AF71-4A9ED82F08DA}"/>
              </a:ext>
            </a:extLst>
          </p:cNvPr>
          <p:cNvPicPr>
            <a:picLocks noChangeAspect="1"/>
          </p:cNvPicPr>
          <p:nvPr/>
        </p:nvPicPr>
        <p:blipFill>
          <a:blip r:embed="rId5"/>
          <a:srcRect/>
          <a:stretch>
            <a:fillRect/>
          </a:stretch>
        </p:blipFill>
        <p:spPr>
          <a:xfrm>
            <a:off x="2430804" y="2742029"/>
            <a:ext cx="1439859" cy="1727201"/>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D5DD73D-E09D-4915-A836-DFDB65DE6A9D}"/>
              </a:ext>
            </a:extLst>
          </p:cNvPr>
          <p:cNvSpPr txBox="1">
            <a:spLocks noGrp="1"/>
          </p:cNvSpPr>
          <p:nvPr>
            <p:ph type="title"/>
          </p:nvPr>
        </p:nvSpPr>
        <p:spPr>
          <a:xfrm>
            <a:off x="467514" y="129021"/>
            <a:ext cx="8229600" cy="1143000"/>
          </a:xfrm>
          <a:prstGeom prst="rect">
            <a:avLst/>
          </a:prstGeom>
          <a:noFill/>
          <a:ln>
            <a:noFill/>
          </a:ln>
        </p:spPr>
        <p:txBody>
          <a:bodyPr vert="horz" wrap="square" lIns="91440" tIns="45720" rIns="91440" bIns="45720" anchor="ctr" anchorCtr="0" compatLnSpc="1">
            <a:normAutofit/>
          </a:bodyPr>
          <a:lstStyle/>
          <a:p>
            <a:pPr lvl="0"/>
            <a:r>
              <a:rPr lang="en-GB" sz="3600" b="1" u="sng">
                <a:solidFill>
                  <a:srgbClr val="000000"/>
                </a:solidFill>
                <a:latin typeface="Comic Sans MS" pitchFamily="66"/>
              </a:rPr>
              <a:t>Meet the Team</a:t>
            </a:r>
            <a:endParaRPr lang="en-US" sz="3600" b="1" u="sng">
              <a:solidFill>
                <a:srgbClr val="000000"/>
              </a:solidFill>
              <a:latin typeface="Comic Sans MS" pitchFamily="66"/>
            </a:endParaRPr>
          </a:p>
        </p:txBody>
      </p:sp>
      <p:sp>
        <p:nvSpPr>
          <p:cNvPr id="3" name="Text Box 16">
            <a:extLst>
              <a:ext uri="{FF2B5EF4-FFF2-40B4-BE49-F238E27FC236}">
                <a16:creationId xmlns:a16="http://schemas.microsoft.com/office/drawing/2014/main" id="{F6E2EFE4-D64B-4AF8-B089-9F3D8D729A1D}"/>
              </a:ext>
            </a:extLst>
          </p:cNvPr>
          <p:cNvSpPr txBox="1"/>
          <p:nvPr/>
        </p:nvSpPr>
        <p:spPr>
          <a:xfrm>
            <a:off x="467514" y="4580019"/>
            <a:ext cx="2119314" cy="1020763"/>
          </a:xfrm>
          <a:prstGeom prst="rect">
            <a:avLst/>
          </a:prstGeom>
          <a:solidFill>
            <a:srgbClr val="FFFFFF"/>
          </a:solid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pitchFamily="66"/>
              </a:rPr>
              <a:t>Mrs Wilson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a:rPr>
              <a:t> Foundation Stage Leader, Nursery Teacher </a:t>
            </a:r>
            <a:endParaRPr lang="en-US" sz="1200" b="0" i="0" u="none" strike="noStrike" kern="1200" cap="none" spc="0" baseline="0">
              <a:solidFill>
                <a:srgbClr val="000000"/>
              </a:solidFill>
              <a:uFillTx/>
              <a:latin typeface="Comic Sans MS" pitchFamily="66"/>
            </a:endParaRPr>
          </a:p>
        </p:txBody>
      </p:sp>
      <p:pic>
        <p:nvPicPr>
          <p:cNvPr id="4" name="Picture 23" descr="2(1)[1]">
            <a:extLst>
              <a:ext uri="{FF2B5EF4-FFF2-40B4-BE49-F238E27FC236}">
                <a16:creationId xmlns:a16="http://schemas.microsoft.com/office/drawing/2014/main" id="{56E1D6CB-CDF7-4C89-8325-EF6872062127}"/>
              </a:ext>
            </a:extLst>
          </p:cNvPr>
          <p:cNvPicPr>
            <a:picLocks noChangeAspect="1"/>
          </p:cNvPicPr>
          <p:nvPr/>
        </p:nvPicPr>
        <p:blipFill>
          <a:blip r:embed="rId2"/>
          <a:srcRect/>
          <a:stretch>
            <a:fillRect/>
          </a:stretch>
        </p:blipFill>
        <p:spPr>
          <a:xfrm>
            <a:off x="633679" y="2317610"/>
            <a:ext cx="1439859" cy="1727201"/>
          </a:xfrm>
          <a:prstGeom prst="rect">
            <a:avLst/>
          </a:prstGeom>
          <a:noFill/>
          <a:ln cap="flat">
            <a:noFill/>
          </a:ln>
        </p:spPr>
      </p:pic>
      <p:pic>
        <p:nvPicPr>
          <p:cNvPr id="5" name="Picture 2">
            <a:extLst>
              <a:ext uri="{FF2B5EF4-FFF2-40B4-BE49-F238E27FC236}">
                <a16:creationId xmlns:a16="http://schemas.microsoft.com/office/drawing/2014/main" id="{A62DDEDD-4786-4C44-A60B-4DE7A9C6F776}"/>
              </a:ext>
            </a:extLst>
          </p:cNvPr>
          <p:cNvPicPr>
            <a:picLocks noChangeAspect="1"/>
          </p:cNvPicPr>
          <p:nvPr/>
        </p:nvPicPr>
        <p:blipFill>
          <a:blip r:embed="rId3"/>
          <a:stretch>
            <a:fillRect/>
          </a:stretch>
        </p:blipFill>
        <p:spPr>
          <a:xfrm>
            <a:off x="4776112" y="2449577"/>
            <a:ext cx="3921002" cy="1725381"/>
          </a:xfrm>
          <a:prstGeom prst="rect">
            <a:avLst/>
          </a:prstGeom>
          <a:noFill/>
          <a:ln cap="flat">
            <a:noFill/>
          </a:ln>
        </p:spPr>
      </p:pic>
      <p:sp>
        <p:nvSpPr>
          <p:cNvPr id="6" name="Text Box 16">
            <a:extLst>
              <a:ext uri="{FF2B5EF4-FFF2-40B4-BE49-F238E27FC236}">
                <a16:creationId xmlns:a16="http://schemas.microsoft.com/office/drawing/2014/main" id="{7645F365-4A3F-4197-AF0E-7EA676740269}"/>
              </a:ext>
            </a:extLst>
          </p:cNvPr>
          <p:cNvSpPr txBox="1"/>
          <p:nvPr/>
        </p:nvSpPr>
        <p:spPr>
          <a:xfrm>
            <a:off x="6925793" y="4527596"/>
            <a:ext cx="1800225" cy="582609"/>
          </a:xfrm>
          <a:prstGeom prst="rect">
            <a:avLst/>
          </a:prstGeom>
          <a:solidFill>
            <a:srgbClr val="FFFFFF"/>
          </a:solid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pitchFamily="66"/>
              </a:rPr>
              <a:t>Mrs Fletcher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pitchFamily="66"/>
              </a:rPr>
              <a:t>Nursery Nurse</a:t>
            </a:r>
            <a:endParaRPr lang="en-US" sz="2000" b="0" i="0" u="none" strike="noStrike" kern="1200" cap="none" spc="0" baseline="0">
              <a:solidFill>
                <a:srgbClr val="000000"/>
              </a:solidFill>
              <a:uFillTx/>
              <a:latin typeface="SassoonCRInfant"/>
            </a:endParaRPr>
          </a:p>
        </p:txBody>
      </p:sp>
      <p:sp>
        <p:nvSpPr>
          <p:cNvPr id="7" name="Text Box 16">
            <a:extLst>
              <a:ext uri="{FF2B5EF4-FFF2-40B4-BE49-F238E27FC236}">
                <a16:creationId xmlns:a16="http://schemas.microsoft.com/office/drawing/2014/main" id="{E3AF1571-2C6B-44C2-BBC4-04248CA72948}"/>
              </a:ext>
            </a:extLst>
          </p:cNvPr>
          <p:cNvSpPr txBox="1"/>
          <p:nvPr/>
        </p:nvSpPr>
        <p:spPr>
          <a:xfrm>
            <a:off x="4776112" y="4507790"/>
            <a:ext cx="1800225" cy="582609"/>
          </a:xfrm>
          <a:prstGeom prst="rect">
            <a:avLst/>
          </a:prstGeom>
          <a:solidFill>
            <a:srgbClr val="FFFFFF"/>
          </a:solid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pitchFamily="66"/>
              </a:rPr>
              <a:t>Miss Liversidge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000000"/>
                </a:solidFill>
                <a:uFillTx/>
                <a:latin typeface="Comic Sans MS" pitchFamily="66"/>
              </a:rPr>
              <a:t>Teaching Assistant </a:t>
            </a:r>
            <a:endParaRPr lang="en-US" sz="2000" b="0" i="0" u="none" strike="noStrike" kern="1200" cap="none" spc="0" baseline="0">
              <a:solidFill>
                <a:srgbClr val="000000"/>
              </a:solidFill>
              <a:uFillTx/>
              <a:latin typeface="SassoonCRInfant"/>
            </a:endParaRPr>
          </a:p>
        </p:txBody>
      </p:sp>
      <p:sp>
        <p:nvSpPr>
          <p:cNvPr id="8" name="Rectangle 8">
            <a:extLst>
              <a:ext uri="{FF2B5EF4-FFF2-40B4-BE49-F238E27FC236}">
                <a16:creationId xmlns:a16="http://schemas.microsoft.com/office/drawing/2014/main" id="{54DD146A-E6D0-4785-BAD8-47A05FA92AC1}"/>
              </a:ext>
            </a:extLst>
          </p:cNvPr>
          <p:cNvSpPr/>
          <p:nvPr/>
        </p:nvSpPr>
        <p:spPr>
          <a:xfrm>
            <a:off x="1268190" y="4527596"/>
            <a:ext cx="4572000" cy="461662"/>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Comic Sans MS" pitchFamily="66"/>
              </a:rPr>
              <a:t>Mrs Burton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000000"/>
                </a:solidFill>
                <a:uFillTx/>
                <a:latin typeface="Comic Sans MS" pitchFamily="66"/>
              </a:rPr>
              <a:t>Nursery Teacher</a:t>
            </a:r>
            <a:endParaRPr lang="en-US" sz="2000" b="0" i="0" u="none" strike="noStrike" kern="0" cap="none" spc="0" baseline="0">
              <a:solidFill>
                <a:srgbClr val="000000"/>
              </a:solidFill>
              <a:uFillTx/>
              <a:latin typeface="SassoonCRInfant"/>
            </a:endParaRPr>
          </a:p>
        </p:txBody>
      </p:sp>
      <p:pic>
        <p:nvPicPr>
          <p:cNvPr id="9" name="Picture 9">
            <a:extLst>
              <a:ext uri="{FF2B5EF4-FFF2-40B4-BE49-F238E27FC236}">
                <a16:creationId xmlns:a16="http://schemas.microsoft.com/office/drawing/2014/main" id="{CAE05AD8-4E9E-41D8-B9ED-290FA9095401}"/>
              </a:ext>
            </a:extLst>
          </p:cNvPr>
          <p:cNvPicPr>
            <a:picLocks noChangeAspect="1"/>
          </p:cNvPicPr>
          <p:nvPr/>
        </p:nvPicPr>
        <p:blipFill>
          <a:blip r:embed="rId4"/>
          <a:stretch>
            <a:fillRect/>
          </a:stretch>
        </p:blipFill>
        <p:spPr>
          <a:xfrm>
            <a:off x="2803330" y="2238588"/>
            <a:ext cx="1501719" cy="1939725"/>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1549487-9351-4D83-91B7-59EE41CD7EA3}"/>
              </a:ext>
            </a:extLst>
          </p:cNvPr>
          <p:cNvSpPr txBox="1">
            <a:spLocks noGrp="1"/>
          </p:cNvSpPr>
          <p:nvPr>
            <p:ph type="title"/>
          </p:nvPr>
        </p:nvSpPr>
        <p:spPr>
          <a:xfrm>
            <a:off x="1115613" y="112708"/>
            <a:ext cx="5127626" cy="1371600"/>
          </a:xfrm>
          <a:prstGeom prst="rect">
            <a:avLst/>
          </a:prstGeom>
          <a:noFill/>
          <a:ln>
            <a:noFill/>
          </a:ln>
        </p:spPr>
        <p:txBody>
          <a:bodyPr vert="horz" wrap="square" lIns="91440" tIns="45720" rIns="91440" bIns="45720" anchor="ctr" anchorCtr="0" compatLnSpc="1">
            <a:normAutofit/>
          </a:bodyPr>
          <a:lstStyle/>
          <a:p>
            <a:pPr lvl="0"/>
            <a:r>
              <a:rPr lang="en-GB" sz="4800" b="1" u="sng">
                <a:effectLst>
                  <a:outerShdw dist="38096" dir="2700000">
                    <a:srgbClr val="FFFFFF"/>
                  </a:outerShdw>
                </a:effectLst>
                <a:latin typeface="Comic Sans MS" pitchFamily="66"/>
              </a:rPr>
              <a:t>The Curriculum</a:t>
            </a:r>
          </a:p>
        </p:txBody>
      </p:sp>
      <p:sp>
        <p:nvSpPr>
          <p:cNvPr id="3" name="Rectangle 3">
            <a:extLst>
              <a:ext uri="{FF2B5EF4-FFF2-40B4-BE49-F238E27FC236}">
                <a16:creationId xmlns:a16="http://schemas.microsoft.com/office/drawing/2014/main" id="{A9672F4E-5E52-4DA9-9C9C-4A9B486E2D0A}"/>
              </a:ext>
            </a:extLst>
          </p:cNvPr>
          <p:cNvSpPr txBox="1">
            <a:spLocks noGrp="1"/>
          </p:cNvSpPr>
          <p:nvPr>
            <p:ph idx="1"/>
          </p:nvPr>
        </p:nvSpPr>
        <p:spPr>
          <a:xfrm>
            <a:off x="0" y="1484308"/>
            <a:ext cx="9144000" cy="4627558"/>
          </a:xfrm>
          <a:prstGeom prst="rect">
            <a:avLst/>
          </a:prstGeom>
          <a:noFill/>
          <a:ln>
            <a:noFill/>
          </a:ln>
        </p:spPr>
        <p:txBody>
          <a:bodyPr vert="horz" wrap="square" lIns="91440" tIns="45720" rIns="91440" bIns="45720" anchor="t" anchorCtr="0" compatLnSpc="1">
            <a:normAutofit/>
          </a:bodyPr>
          <a:lstStyle/>
          <a:p>
            <a:pPr lvl="0"/>
            <a:r>
              <a:rPr lang="en-GB" sz="2400">
                <a:latin typeface="Comic Sans MS" pitchFamily="66"/>
              </a:rPr>
              <a:t>We follow the Early Years Foundation Stage Curriculum</a:t>
            </a:r>
          </a:p>
          <a:p>
            <a:pPr lvl="0">
              <a:buNone/>
            </a:pPr>
            <a:endParaRPr lang="en-GB" sz="2400">
              <a:latin typeface="Comic Sans MS" pitchFamily="66"/>
            </a:endParaRPr>
          </a:p>
          <a:p>
            <a:pPr lvl="0"/>
            <a:r>
              <a:rPr lang="en-GB" sz="2400">
                <a:latin typeface="Comic Sans MS" pitchFamily="66"/>
              </a:rPr>
              <a:t>This curriculum is delivered through play with each child’s interests and needs being at the centre of all our planning. Activities change weekly to support children’s learning around the theme of that week.</a:t>
            </a:r>
          </a:p>
          <a:p>
            <a:pPr lvl="0"/>
            <a:endParaRPr lang="en-GB" sz="2400">
              <a:latin typeface="Comic Sans MS" pitchFamily="66"/>
            </a:endParaRPr>
          </a:p>
          <a:p>
            <a:pPr lvl="0"/>
            <a:r>
              <a:rPr lang="en-GB" sz="2400">
                <a:latin typeface="Comic Sans MS" pitchFamily="66"/>
              </a:rPr>
              <a:t>The staff will spend time observing your child to find out their needs and interests</a:t>
            </a:r>
          </a:p>
          <a:p>
            <a:pPr lvl="0">
              <a:buNone/>
            </a:pPr>
            <a:endParaRPr lang="en-GB" sz="2400">
              <a:latin typeface="Comic Sans MS" pitchFamily="66"/>
            </a:endParaRPr>
          </a:p>
        </p:txBody>
      </p:sp>
      <p:pic>
        <p:nvPicPr>
          <p:cNvPr id="4" name="Picture 4" descr="pencils">
            <a:extLst>
              <a:ext uri="{FF2B5EF4-FFF2-40B4-BE49-F238E27FC236}">
                <a16:creationId xmlns:a16="http://schemas.microsoft.com/office/drawing/2014/main" id="{416CCA2B-441D-45E8-84FE-43A0CA4B8937}"/>
              </a:ext>
            </a:extLst>
          </p:cNvPr>
          <p:cNvPicPr>
            <a:picLocks noChangeAspect="1"/>
          </p:cNvPicPr>
          <p:nvPr/>
        </p:nvPicPr>
        <p:blipFill>
          <a:blip r:embed="rId3"/>
          <a:srcRect/>
          <a:stretch>
            <a:fillRect/>
          </a:stretch>
        </p:blipFill>
        <p:spPr>
          <a:xfrm>
            <a:off x="7164388" y="5454652"/>
            <a:ext cx="1692270" cy="1403347"/>
          </a:xfrm>
          <a:prstGeom prst="rect">
            <a:avLst/>
          </a:prstGeom>
          <a:noFill/>
          <a:ln cap="flat">
            <a:noFill/>
          </a:ln>
        </p:spPr>
      </p:pic>
      <p:pic>
        <p:nvPicPr>
          <p:cNvPr id="5" name="Picture 5" descr="Book">
            <a:extLst>
              <a:ext uri="{FF2B5EF4-FFF2-40B4-BE49-F238E27FC236}">
                <a16:creationId xmlns:a16="http://schemas.microsoft.com/office/drawing/2014/main" id="{72733023-7B34-4C17-80E1-76B5311994C7}"/>
              </a:ext>
            </a:extLst>
          </p:cNvPr>
          <p:cNvPicPr>
            <a:picLocks noChangeAspect="1"/>
          </p:cNvPicPr>
          <p:nvPr/>
        </p:nvPicPr>
        <p:blipFill>
          <a:blip r:embed="rId4"/>
          <a:srcRect/>
          <a:stretch>
            <a:fillRect/>
          </a:stretch>
        </p:blipFill>
        <p:spPr>
          <a:xfrm>
            <a:off x="6659566" y="103190"/>
            <a:ext cx="2305046" cy="1165229"/>
          </a:xfrm>
          <a:prstGeom prst="rect">
            <a:avLst/>
          </a:prstGeom>
          <a:noFill/>
          <a:ln cap="flat">
            <a:noFill/>
          </a:ln>
        </p:spPr>
      </p:pic>
      <p:pic>
        <p:nvPicPr>
          <p:cNvPr id="6" name="Picture 6" descr="easel">
            <a:extLst>
              <a:ext uri="{FF2B5EF4-FFF2-40B4-BE49-F238E27FC236}">
                <a16:creationId xmlns:a16="http://schemas.microsoft.com/office/drawing/2014/main" id="{7A9748A2-643E-4E06-8787-2BA293710CE6}"/>
              </a:ext>
            </a:extLst>
          </p:cNvPr>
          <p:cNvPicPr>
            <a:picLocks noChangeAspect="1"/>
          </p:cNvPicPr>
          <p:nvPr/>
        </p:nvPicPr>
        <p:blipFill>
          <a:blip r:embed="rId5"/>
          <a:srcRect/>
          <a:stretch>
            <a:fillRect/>
          </a:stretch>
        </p:blipFill>
        <p:spPr>
          <a:xfrm>
            <a:off x="395285" y="5445123"/>
            <a:ext cx="1047746" cy="1196977"/>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D4CC764-6275-4DB0-B4BE-41DB3EA06921}"/>
              </a:ext>
            </a:extLst>
          </p:cNvPr>
          <p:cNvSpPr txBox="1">
            <a:spLocks noGrp="1"/>
          </p:cNvSpPr>
          <p:nvPr>
            <p:ph type="title"/>
          </p:nvPr>
        </p:nvSpPr>
        <p:spPr>
          <a:xfrm>
            <a:off x="457200" y="319089"/>
            <a:ext cx="8228008" cy="1054102"/>
          </a:xfrm>
          <a:prstGeom prst="rect">
            <a:avLst/>
          </a:prstGeom>
          <a:noFill/>
          <a:ln>
            <a:noFill/>
          </a:ln>
        </p:spPr>
        <p:txBody>
          <a:bodyPr vert="horz" wrap="square" lIns="0" tIns="0" rIns="0" bIns="0" anchor="ctr" anchorCtr="0" compatLnSpc="1">
            <a:normAutofit/>
          </a:bodyPr>
          <a:lstStyle/>
          <a:p>
            <a:pPr lvl="0">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b="1">
                <a:solidFill>
                  <a:srgbClr val="000000"/>
                </a:solidFill>
                <a:latin typeface="Comic Sans MS" pitchFamily="66"/>
              </a:rPr>
              <a:t>Child Initiated Play</a:t>
            </a:r>
          </a:p>
        </p:txBody>
      </p:sp>
      <p:sp>
        <p:nvSpPr>
          <p:cNvPr id="3" name="Rectangle 3">
            <a:extLst>
              <a:ext uri="{FF2B5EF4-FFF2-40B4-BE49-F238E27FC236}">
                <a16:creationId xmlns:a16="http://schemas.microsoft.com/office/drawing/2014/main" id="{987A65F7-09F0-444F-88E2-1D698E9CCEAD}"/>
              </a:ext>
            </a:extLst>
          </p:cNvPr>
          <p:cNvSpPr txBox="1">
            <a:spLocks noGrp="1"/>
          </p:cNvSpPr>
          <p:nvPr>
            <p:ph type="subTitle" idx="4294967295"/>
          </p:nvPr>
        </p:nvSpPr>
        <p:spPr>
          <a:xfrm>
            <a:off x="486515" y="1556793"/>
            <a:ext cx="8228008" cy="4176714"/>
          </a:xfrm>
        </p:spPr>
        <p:txBody>
          <a:bodyPr lIns="0" tIns="0" rIns="0" bIns="0" anchor="ctr"/>
          <a:lstStyle/>
          <a:p>
            <a:pPr marL="0" lvl="0" indent="0">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Comic Sans MS" pitchFamily="66"/>
              </a:rPr>
              <a:t>  For  most of the session children choose from the different learning areas inside and outside. </a:t>
            </a:r>
          </a:p>
          <a:p>
            <a:pPr marL="0" lvl="0" indent="0">
              <a:lnSpc>
                <a:spcPct val="87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latin typeface="Comic Sans MS" pitchFamily="66"/>
            </a:endParaRPr>
          </a:p>
          <a:p>
            <a:pPr marL="0" lvl="0" indent="0">
              <a:lnSpc>
                <a:spcPct val="87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atin typeface="Comic Sans MS" pitchFamily="66"/>
              </a:rPr>
              <a:t>  They can access resources freely which allows them to follow their own interests, build their skills in problem solving and develop their ideas at their own pace. </a:t>
            </a:r>
          </a:p>
        </p:txBody>
      </p:sp>
    </p:spTree>
  </p:cSld>
  <p:clrMapOvr>
    <a:masterClrMapping/>
  </p:clrMapOvr>
</p:sld>
</file>

<file path=ppt/theme/theme1.xml><?xml version="1.0" encoding="utf-8"?>
<a:theme xmlns:a="http://schemas.openxmlformats.org/drawingml/2006/main" name="Urba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12647</TotalTime>
  <Words>1873</Words>
  <Application>Microsoft Office PowerPoint</Application>
  <PresentationFormat>Widescreen</PresentationFormat>
  <Paragraphs>228</Paragraphs>
  <Slides>37</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Calibri</vt:lpstr>
      <vt:lpstr>Comic Sans MS</vt:lpstr>
      <vt:lpstr>Georgia</vt:lpstr>
      <vt:lpstr>Open Sans</vt:lpstr>
      <vt:lpstr>SassoonCRInfant</vt:lpstr>
      <vt:lpstr>Times New Roman</vt:lpstr>
      <vt:lpstr>Trebuchet MS</vt:lpstr>
      <vt:lpstr>Wingdings</vt:lpstr>
      <vt:lpstr>Wingdings 2</vt:lpstr>
      <vt:lpstr>Urban</vt:lpstr>
      <vt:lpstr>Transition to Nursery</vt:lpstr>
      <vt:lpstr>PowerPoint Presentation</vt:lpstr>
      <vt:lpstr>PowerPoint Presentation</vt:lpstr>
      <vt:lpstr>Mental Health and Well-being</vt:lpstr>
      <vt:lpstr>PowerPoint Presentation</vt:lpstr>
      <vt:lpstr>Meet the Team </vt:lpstr>
      <vt:lpstr>Meet the Team</vt:lpstr>
      <vt:lpstr>The Curriculum</vt:lpstr>
      <vt:lpstr>Child Initiated Play</vt:lpstr>
      <vt:lpstr>The adults role</vt:lpstr>
      <vt:lpstr>We encourage independence </vt:lpstr>
      <vt:lpstr>Floorbooks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Ready to start Nursery </vt:lpstr>
      <vt:lpstr>Attendance</vt:lpstr>
      <vt:lpstr>PowerPoint Presentation</vt:lpstr>
      <vt:lpstr>PowerPoint Presentation</vt:lpstr>
      <vt:lpstr>50 things to do before you’re 5!</vt:lpstr>
      <vt:lpstr>School Uniform</vt:lpstr>
      <vt:lpstr>PowerPoint Presentation</vt:lpstr>
      <vt:lpstr>Medical Needs</vt:lpstr>
      <vt:lpstr>PowerPoint Presentation</vt:lpstr>
      <vt:lpstr>Parental involvement.</vt:lpstr>
      <vt:lpstr>PowerPoint Presentation</vt:lpstr>
      <vt:lpstr>PowerPoint Presentation</vt:lpstr>
      <vt:lpstr>PowerPoint Presentation</vt:lpstr>
      <vt:lpstr>PowerPoint Presentation</vt:lpstr>
      <vt:lpstr>Other things to mention…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to KS2</dc:title>
  <dc:creator>Helen Hudson</dc:creator>
  <cp:lastModifiedBy>Natalie Wilson</cp:lastModifiedBy>
  <cp:revision>133</cp:revision>
  <dcterms:created xsi:type="dcterms:W3CDTF">2013-06-23T21:51:05Z</dcterms:created>
  <dcterms:modified xsi:type="dcterms:W3CDTF">2025-02-26T22:57:01Z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0x010100D24D6D6CF4352242959FF8FDFD711872</vt:lpwstr>
  </property>
</Properties>
</file>